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12.xml" ContentType="application/vnd.openxmlformats-officedocument.presentationml.notesSlide+xml"/>
  <Override PartName="/ppt/slides/slide79.xml" ContentType="application/vnd.openxmlformats-officedocument.presentationml.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Default Extension="gif" ContentType="image/gif"/>
  <Default Extension="flv" ContentType="video/unknown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notesSlides/notesSlide18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9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85"/>
  </p:notesMasterIdLst>
  <p:sldIdLst>
    <p:sldId id="256" r:id="rId2"/>
    <p:sldId id="368" r:id="rId3"/>
    <p:sldId id="327" r:id="rId4"/>
    <p:sldId id="369" r:id="rId5"/>
    <p:sldId id="320" r:id="rId6"/>
    <p:sldId id="328" r:id="rId7"/>
    <p:sldId id="321" r:id="rId8"/>
    <p:sldId id="323" r:id="rId9"/>
    <p:sldId id="322" r:id="rId10"/>
    <p:sldId id="324" r:id="rId11"/>
    <p:sldId id="325" r:id="rId12"/>
    <p:sldId id="326" r:id="rId13"/>
    <p:sldId id="329" r:id="rId14"/>
    <p:sldId id="342" r:id="rId15"/>
    <p:sldId id="344" r:id="rId16"/>
    <p:sldId id="264" r:id="rId17"/>
    <p:sldId id="263" r:id="rId18"/>
    <p:sldId id="370" r:id="rId19"/>
    <p:sldId id="330" r:id="rId20"/>
    <p:sldId id="266" r:id="rId21"/>
    <p:sldId id="343" r:id="rId22"/>
    <p:sldId id="269" r:id="rId23"/>
    <p:sldId id="270" r:id="rId24"/>
    <p:sldId id="372" r:id="rId25"/>
    <p:sldId id="371" r:id="rId26"/>
    <p:sldId id="341" r:id="rId27"/>
    <p:sldId id="350" r:id="rId28"/>
    <p:sldId id="272" r:id="rId29"/>
    <p:sldId id="338" r:id="rId30"/>
    <p:sldId id="353" r:id="rId31"/>
    <p:sldId id="339" r:id="rId32"/>
    <p:sldId id="352" r:id="rId33"/>
    <p:sldId id="364" r:id="rId34"/>
    <p:sldId id="365" r:id="rId35"/>
    <p:sldId id="340" r:id="rId36"/>
    <p:sldId id="346" r:id="rId37"/>
    <p:sldId id="363" r:id="rId38"/>
    <p:sldId id="351" r:id="rId39"/>
    <p:sldId id="361" r:id="rId40"/>
    <p:sldId id="348" r:id="rId41"/>
    <p:sldId id="347" r:id="rId42"/>
    <p:sldId id="358" r:id="rId43"/>
    <p:sldId id="359" r:id="rId44"/>
    <p:sldId id="374" r:id="rId45"/>
    <p:sldId id="375" r:id="rId46"/>
    <p:sldId id="349" r:id="rId47"/>
    <p:sldId id="360" r:id="rId48"/>
    <p:sldId id="336" r:id="rId49"/>
    <p:sldId id="366" r:id="rId50"/>
    <p:sldId id="367" r:id="rId51"/>
    <p:sldId id="289" r:id="rId52"/>
    <p:sldId id="293" r:id="rId53"/>
    <p:sldId id="294" r:id="rId54"/>
    <p:sldId id="295" r:id="rId55"/>
    <p:sldId id="296" r:id="rId56"/>
    <p:sldId id="297" r:id="rId57"/>
    <p:sldId id="298" r:id="rId58"/>
    <p:sldId id="299" r:id="rId59"/>
    <p:sldId id="300" r:id="rId60"/>
    <p:sldId id="301" r:id="rId61"/>
    <p:sldId id="302" r:id="rId62"/>
    <p:sldId id="303" r:id="rId63"/>
    <p:sldId id="304" r:id="rId64"/>
    <p:sldId id="305" r:id="rId65"/>
    <p:sldId id="306" r:id="rId66"/>
    <p:sldId id="307" r:id="rId67"/>
    <p:sldId id="308" r:id="rId68"/>
    <p:sldId id="309" r:id="rId69"/>
    <p:sldId id="310" r:id="rId70"/>
    <p:sldId id="311" r:id="rId71"/>
    <p:sldId id="312" r:id="rId72"/>
    <p:sldId id="313" r:id="rId73"/>
    <p:sldId id="314" r:id="rId74"/>
    <p:sldId id="315" r:id="rId75"/>
    <p:sldId id="316" r:id="rId76"/>
    <p:sldId id="317" r:id="rId77"/>
    <p:sldId id="318" r:id="rId78"/>
    <p:sldId id="319" r:id="rId79"/>
    <p:sldId id="331" r:id="rId80"/>
    <p:sldId id="332" r:id="rId81"/>
    <p:sldId id="333" r:id="rId82"/>
    <p:sldId id="334" r:id="rId83"/>
    <p:sldId id="335" r:id="rId8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vertBarState="maximized">
    <p:restoredLeft sz="15735" autoAdjust="0"/>
    <p:restoredTop sz="84902" autoAdjust="0"/>
  </p:normalViewPr>
  <p:slideViewPr>
    <p:cSldViewPr>
      <p:cViewPr varScale="1">
        <p:scale>
          <a:sx n="61" d="100"/>
          <a:sy n="61" d="100"/>
        </p:scale>
        <p:origin x="-139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905A44-87D9-4965-84BD-547EE690DE8C}" type="datetimeFigureOut">
              <a:rPr lang="en-US" smtClean="0"/>
              <a:pPr/>
              <a:t>10/25/2018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DBA59B-EDE1-4DEF-88CC-94487C6E3F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9692985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2</a:t>
            </a:r>
            <a:r>
              <a:rPr lang="en-US" baseline="30000" dirty="0" smtClean="0"/>
              <a:t>nd</a:t>
            </a:r>
            <a:r>
              <a:rPr lang="en-US" dirty="0" smtClean="0"/>
              <a:t> MC CHD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DBA59B-EDE1-4DEF-88CC-94487C6E3F9B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66070445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DBA59B-EDE1-4DEF-88CC-94487C6E3F9B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4467628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r>
              <a:rPr lang="en-US" dirty="0" smtClean="0"/>
              <a:t>Chance of spontaneous closure</a:t>
            </a:r>
            <a:r>
              <a:rPr lang="en-US" baseline="0" dirty="0" smtClean="0"/>
              <a:t> - </a:t>
            </a:r>
            <a:r>
              <a:rPr lang="en-US" dirty="0" smtClean="0"/>
              <a:t>Surgical approach - Risk of conduction system involvement - Likelihood of </a:t>
            </a:r>
            <a:r>
              <a:rPr lang="en-US" dirty="0" err="1" smtClean="0"/>
              <a:t>valvular</a:t>
            </a:r>
            <a:r>
              <a:rPr lang="en-US" dirty="0" smtClean="0"/>
              <a:t> </a:t>
            </a:r>
            <a:r>
              <a:rPr lang="en-US" dirty="0" err="1" smtClean="0"/>
              <a:t>dysfn</a:t>
            </a:r>
            <a:r>
              <a:rPr lang="en-US" dirty="0" smtClean="0"/>
              <a:t>(AR)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DBA59B-EDE1-4DEF-88CC-94487C6E3F9B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16504289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DBA59B-EDE1-4DEF-88CC-94487C6E3F9B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12887857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PSAX- scan plane just below the annulus- both membranous and outlet septum can be </a:t>
            </a:r>
            <a:r>
              <a:rPr lang="en-US" dirty="0" err="1" smtClean="0"/>
              <a:t>visualised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DBA59B-EDE1-4DEF-88CC-94487C6E3F9B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83820152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A4c- obvious defect</a:t>
            </a:r>
            <a:r>
              <a:rPr lang="en-US" baseline="0" dirty="0" smtClean="0"/>
              <a:t> in IVS</a:t>
            </a:r>
          </a:p>
          <a:p>
            <a:r>
              <a:rPr lang="en-US" baseline="0" dirty="0" smtClean="0"/>
              <a:t>Turbulent jet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DBA59B-EDE1-4DEF-88CC-94487C6E3F9B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89873936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Probe</a:t>
            </a:r>
            <a:r>
              <a:rPr lang="en-US" baseline="0" dirty="0" smtClean="0"/>
              <a:t> tilt ant- outlet portion seen</a:t>
            </a:r>
          </a:p>
          <a:p>
            <a:r>
              <a:rPr lang="en-US" baseline="0" dirty="0" smtClean="0"/>
              <a:t>Tilt inferiorly- inlet portion seen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DBA59B-EDE1-4DEF-88CC-94487C6E3F9B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99868979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PLAX-similar to </a:t>
            </a:r>
            <a:r>
              <a:rPr lang="en-US" dirty="0" err="1" smtClean="0"/>
              <a:t>PMvsd</a:t>
            </a:r>
            <a:r>
              <a:rPr lang="en-US" dirty="0" smtClean="0"/>
              <a:t> </a:t>
            </a:r>
          </a:p>
          <a:p>
            <a:r>
              <a:rPr lang="en-US" dirty="0" smtClean="0"/>
              <a:t>PSAX- near </a:t>
            </a:r>
            <a:r>
              <a:rPr lang="en-US" dirty="0" err="1" smtClean="0"/>
              <a:t>pulm</a:t>
            </a:r>
            <a:r>
              <a:rPr lang="en-US" baseline="0" dirty="0" smtClean="0"/>
              <a:t> valve</a:t>
            </a:r>
          </a:p>
          <a:p>
            <a:r>
              <a:rPr lang="en-US" baseline="0" dirty="0" smtClean="0"/>
              <a:t>High velocity jet- small &amp; restrictive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DBA59B-EDE1-4DEF-88CC-94487C6E3F9B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89413471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PSAX- scan plane just below the annulus- both membranous and outlet septum can be </a:t>
            </a:r>
            <a:r>
              <a:rPr lang="en-US" dirty="0" err="1" smtClean="0"/>
              <a:t>visualised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DBA59B-EDE1-4DEF-88CC-94487C6E3F9B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83820152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Biventricular Failure </a:t>
            </a:r>
            <a:r>
              <a:rPr lang="en-US" smtClean="0"/>
              <a:t>unusually dilated RA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DBA59B-EDE1-4DEF-88CC-94487C6E3F9B}" type="slidenum">
              <a:rPr lang="en-US" smtClean="0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267091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ME-LAX Prolapse of Aortic Cusp and the</a:t>
            </a:r>
            <a:r>
              <a:rPr lang="en-US" baseline="0" dirty="0" smtClean="0"/>
              <a:t> defect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DBA59B-EDE1-4DEF-88CC-94487C6E3F9B}" type="slidenum">
              <a:rPr lang="en-US" smtClean="0"/>
              <a:pPr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6184297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French </a:t>
            </a:r>
            <a:r>
              <a:rPr lang="en-US" dirty="0" err="1" smtClean="0"/>
              <a:t>paediatrician</a:t>
            </a:r>
            <a:r>
              <a:rPr lang="en-US" dirty="0" smtClean="0"/>
              <a:t> @70yrs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DBA59B-EDE1-4DEF-88CC-94487C6E3F9B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2128610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DBA59B-EDE1-4DEF-88CC-94487C6E3F9B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7264219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Inlet- </a:t>
            </a:r>
            <a:r>
              <a:rPr lang="en-US" dirty="0" err="1" smtClean="0"/>
              <a:t>smooth,from</a:t>
            </a:r>
            <a:r>
              <a:rPr lang="en-US" dirty="0" smtClean="0"/>
              <a:t> </a:t>
            </a:r>
            <a:r>
              <a:rPr lang="en-US" dirty="0" err="1" smtClean="0"/>
              <a:t>septal</a:t>
            </a:r>
            <a:r>
              <a:rPr lang="en-US" baseline="0" dirty="0" smtClean="0"/>
              <a:t> attachment of TV to distal attachment of Tricuspid Tensor apparatus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DBA59B-EDE1-4DEF-88CC-94487C6E3F9B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0653355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IN" dirty="0" err="1" smtClean="0"/>
              <a:t>conus</a:t>
            </a:r>
            <a:r>
              <a:rPr lang="en-IN" dirty="0" smtClean="0"/>
              <a:t> &amp;</a:t>
            </a:r>
            <a:r>
              <a:rPr lang="en-IN" baseline="0" dirty="0" smtClean="0"/>
              <a:t> </a:t>
            </a:r>
            <a:r>
              <a:rPr lang="en-IN" dirty="0" err="1" smtClean="0"/>
              <a:t>prox</a:t>
            </a:r>
            <a:r>
              <a:rPr lang="en-IN" dirty="0" smtClean="0"/>
              <a:t> 1/3</a:t>
            </a:r>
            <a:r>
              <a:rPr lang="en-IN" baseline="0" dirty="0" smtClean="0"/>
              <a:t> </a:t>
            </a:r>
            <a:r>
              <a:rPr lang="en-IN" dirty="0" smtClean="0"/>
              <a:t>of </a:t>
            </a:r>
            <a:r>
              <a:rPr lang="en-IN" dirty="0" err="1" smtClean="0"/>
              <a:t>bulbus</a:t>
            </a:r>
            <a:r>
              <a:rPr lang="en-IN" dirty="0" smtClean="0"/>
              <a:t> </a:t>
            </a:r>
            <a:r>
              <a:rPr lang="en-IN" dirty="0" err="1" smtClean="0"/>
              <a:t>cordis</a:t>
            </a:r>
            <a:r>
              <a:rPr lang="en-IN" baseline="0" dirty="0" smtClean="0"/>
              <a:t> merged with prim ventricle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IN" baseline="0" dirty="0" smtClean="0"/>
              <a:t>Ventricular cavity- </a:t>
            </a:r>
            <a:r>
              <a:rPr lang="en-IN" baseline="0" dirty="0" err="1" smtClean="0"/>
              <a:t>seperate</a:t>
            </a:r>
            <a:r>
              <a:rPr lang="en-IN" baseline="0" dirty="0" smtClean="0"/>
              <a:t> </a:t>
            </a:r>
            <a:r>
              <a:rPr lang="en-IN" baseline="0" dirty="0" err="1" smtClean="0"/>
              <a:t>communicaion</a:t>
            </a:r>
            <a:r>
              <a:rPr lang="en-IN" baseline="0" dirty="0" smtClean="0"/>
              <a:t> with respective atrium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DBA59B-EDE1-4DEF-88CC-94487C6E3F9B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2247171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DBA59B-EDE1-4DEF-88CC-94487C6E3F9B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5970566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N" dirty="0" smtClean="0"/>
              <a:t>Muscular-</a:t>
            </a:r>
            <a:r>
              <a:rPr lang="en-IN" baseline="0" dirty="0" smtClean="0"/>
              <a:t> IVS </a:t>
            </a:r>
            <a:r>
              <a:rPr lang="en-IN" dirty="0" smtClean="0"/>
              <a:t>grows upward from the floor-</a:t>
            </a:r>
            <a:r>
              <a:rPr lang="en-IN" baseline="0" dirty="0" smtClean="0"/>
              <a:t> </a:t>
            </a:r>
            <a:r>
              <a:rPr lang="en-IN" dirty="0" smtClean="0"/>
              <a:t>divides into right and left halves</a:t>
            </a:r>
          </a:p>
          <a:p>
            <a:r>
              <a:rPr lang="en-IN" dirty="0" smtClean="0"/>
              <a:t>meets the fused AV cushions (septum </a:t>
            </a:r>
            <a:r>
              <a:rPr lang="en-IN" dirty="0" err="1" smtClean="0"/>
              <a:t>intermedium</a:t>
            </a:r>
            <a:r>
              <a:rPr lang="en-IN" dirty="0" smtClean="0"/>
              <a:t>) and partially fuses-</a:t>
            </a:r>
            <a:r>
              <a:rPr lang="en-IN" baseline="0" dirty="0" smtClean="0"/>
              <a:t> cephalic end- dorsal &amp; ventral horn</a:t>
            </a:r>
            <a:endParaRPr lang="en-US" dirty="0" smtClean="0"/>
          </a:p>
          <a:p>
            <a:r>
              <a:rPr lang="en-US" dirty="0" smtClean="0"/>
              <a:t>BULBAR- right(d) &amp; left(v) ridges</a:t>
            </a:r>
            <a:r>
              <a:rPr lang="en-US" baseline="0" dirty="0" smtClean="0"/>
              <a:t> </a:t>
            </a:r>
            <a:endParaRPr lang="en-IN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DBA59B-EDE1-4DEF-88CC-94487C6E3F9B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7151677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Memb</a:t>
            </a:r>
            <a:r>
              <a:rPr lang="en-US" baseline="0" dirty="0" smtClean="0"/>
              <a:t> septum- </a:t>
            </a:r>
            <a:r>
              <a:rPr lang="en-US" baseline="0" dirty="0" err="1" smtClean="0"/>
              <a:t>rt</a:t>
            </a:r>
            <a:r>
              <a:rPr lang="en-US" baseline="0" dirty="0" smtClean="0"/>
              <a:t> &amp; </a:t>
            </a:r>
            <a:r>
              <a:rPr lang="en-US" baseline="0" dirty="0" err="1" smtClean="0"/>
              <a:t>lt</a:t>
            </a:r>
            <a:r>
              <a:rPr lang="en-US" baseline="0" dirty="0" smtClean="0"/>
              <a:t> bulbar ridges &amp; </a:t>
            </a:r>
            <a:r>
              <a:rPr lang="en-US" baseline="0" dirty="0" err="1" smtClean="0"/>
              <a:t>rt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av</a:t>
            </a:r>
            <a:r>
              <a:rPr lang="en-US" baseline="0" dirty="0" smtClean="0"/>
              <a:t> cushion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DBA59B-EDE1-4DEF-88CC-94487C6E3F9B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1318066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Inter ventricular &amp;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atrioventricular</a:t>
            </a:r>
            <a:r>
              <a:rPr lang="en-US" baseline="0" dirty="0" smtClean="0"/>
              <a:t> components </a:t>
            </a:r>
          </a:p>
          <a:p>
            <a:r>
              <a:rPr lang="en-US" dirty="0" smtClean="0"/>
              <a:t>Ant part</a:t>
            </a:r>
            <a:r>
              <a:rPr lang="en-US" baseline="0" dirty="0" smtClean="0"/>
              <a:t> – lv from </a:t>
            </a:r>
            <a:r>
              <a:rPr lang="en-US" baseline="0" dirty="0" err="1" smtClean="0"/>
              <a:t>rv</a:t>
            </a:r>
            <a:r>
              <a:rPr lang="en-US" baseline="0" dirty="0" smtClean="0"/>
              <a:t> Post part - lv from </a:t>
            </a:r>
            <a:r>
              <a:rPr lang="en-US" baseline="0" dirty="0" err="1" smtClean="0"/>
              <a:t>ra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DBA59B-EDE1-4DEF-88CC-94487C6E3F9B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8589570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Triangle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grpSp>
        <p:nvGrpSpPr>
          <p:cNvPr id="2" name="Group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1D8BD707-D9CF-40AE-B4C6-C98DA3205C09}" type="datetimeFigureOut">
              <a:rPr lang="en-US" smtClean="0"/>
              <a:pPr/>
              <a:t>10/25/2018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10/25/2018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10/25/2018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10/25/2018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10/25/2018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hevron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Chevron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10/25/2018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10/25/2018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10/25/2018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10/25/2018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10/25/2018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1D8BD707-D9CF-40AE-B4C6-C98DA3205C09}" type="datetimeFigureOut">
              <a:rPr lang="en-US" smtClean="0"/>
              <a:pPr/>
              <a:t>10/25/2018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716436" y="5001993"/>
            <a:ext cx="3802003" cy="14431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-53561" y="5785023"/>
            <a:ext cx="3802003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Right Triangle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hevron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Chevron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716436" y="5001993"/>
            <a:ext cx="3802003" cy="14431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-53561" y="5785023"/>
            <a:ext cx="3802003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1D8BD707-D9CF-40AE-B4C6-C98DA3205C09}" type="datetimeFigureOut">
              <a:rPr lang="en-US" smtClean="0"/>
              <a:pPr/>
              <a:t>10/25/2018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microsoft.com/office/2007/relationships/media" Target="../media/media1.flv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6" Type="http://schemas.openxmlformats.org/officeDocument/2006/relationships/image" Target="../media/image51.png"/><Relationship Id="rId5" Type="http://schemas.microsoft.com/office/2007/relationships/media" Target="../media/media2.flv"/><Relationship Id="rId4" Type="http://schemas.openxmlformats.org/officeDocument/2006/relationships/image" Target="../media/image5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microsoft.com/office/2007/relationships/media" Target="../media/media3.flv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4" Type="http://schemas.openxmlformats.org/officeDocument/2006/relationships/image" Target="../media/image56.pn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533400"/>
            <a:ext cx="7772400" cy="2057401"/>
          </a:xfrm>
        </p:spPr>
        <p:txBody>
          <a:bodyPr>
            <a:normAutofit/>
          </a:bodyPr>
          <a:lstStyle/>
          <a:p>
            <a:pPr algn="ctr"/>
            <a:r>
              <a:rPr lang="en-IN" sz="5400" dirty="0" smtClean="0"/>
              <a:t>ECHO ASSESSMENT OF VSD</a:t>
            </a:r>
            <a:endParaRPr lang="en-IN" sz="5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505200"/>
            <a:ext cx="7772400" cy="1306111"/>
          </a:xfrm>
        </p:spPr>
        <p:txBody>
          <a:bodyPr>
            <a:normAutofit fontScale="92500" lnSpcReduction="10000"/>
          </a:bodyPr>
          <a:lstStyle/>
          <a:p>
            <a:r>
              <a:rPr lang="en-IN" dirty="0" smtClean="0"/>
              <a:t>DR.VIGNESH</a:t>
            </a:r>
          </a:p>
          <a:p>
            <a:r>
              <a:rPr lang="en-IN" dirty="0" smtClean="0"/>
              <a:t>SENIOR RESIDENT</a:t>
            </a:r>
          </a:p>
          <a:p>
            <a:r>
              <a:rPr lang="en-IN" dirty="0" smtClean="0"/>
              <a:t>DEPARTMENT OF CARDIOLOGY</a:t>
            </a:r>
            <a:endParaRPr lang="en-IN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3" descr="IMG_0901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05916" y="685800"/>
            <a:ext cx="7336066" cy="5235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22146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3" descr="IMG_20180102_07074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66800" y="533400"/>
            <a:ext cx="6798436" cy="5098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96206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3" descr="vsd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95400" y="685800"/>
            <a:ext cx="6198261" cy="5330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38994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:\vsd\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42963" y="1000125"/>
            <a:ext cx="7458075" cy="4857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172659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371600"/>
            <a:ext cx="8229600" cy="3124200"/>
          </a:xfrm>
        </p:spPr>
        <p:txBody>
          <a:bodyPr>
            <a:normAutofit/>
          </a:bodyPr>
          <a:lstStyle/>
          <a:p>
            <a:pPr algn="ctr"/>
            <a:r>
              <a:rPr lang="en-US" sz="6000" dirty="0" smtClean="0"/>
              <a:t>TYPES OF VSD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xmlns="" val="1556342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481328"/>
            <a:ext cx="6553200" cy="4525963"/>
          </a:xfrm>
        </p:spPr>
        <p:txBody>
          <a:bodyPr>
            <a:noAutofit/>
          </a:bodyPr>
          <a:lstStyle/>
          <a:p>
            <a:r>
              <a:rPr lang="en-US" sz="2000" dirty="0" smtClean="0"/>
              <a:t>TYPE </a:t>
            </a:r>
            <a:r>
              <a:rPr lang="en-US" sz="2000" dirty="0"/>
              <a:t>1: </a:t>
            </a:r>
            <a:r>
              <a:rPr lang="en-US" sz="2000" dirty="0" err="1" smtClean="0"/>
              <a:t>Subarterial</a:t>
            </a:r>
            <a:r>
              <a:rPr lang="en-US" sz="2000" dirty="0" smtClean="0"/>
              <a:t> </a:t>
            </a:r>
            <a:r>
              <a:rPr lang="en-US" sz="2000" dirty="0"/>
              <a:t>defect, </a:t>
            </a:r>
            <a:r>
              <a:rPr lang="en-US" sz="2000" dirty="0" smtClean="0"/>
              <a:t>superior-anterior </a:t>
            </a:r>
            <a:r>
              <a:rPr lang="en-US" sz="2000" dirty="0"/>
              <a:t>part of </a:t>
            </a:r>
            <a:r>
              <a:rPr lang="en-US" sz="2000" dirty="0" smtClean="0"/>
              <a:t>IVS </a:t>
            </a:r>
            <a:r>
              <a:rPr lang="en-US" sz="2000" dirty="0"/>
              <a:t>~</a:t>
            </a:r>
            <a:r>
              <a:rPr lang="en-US" sz="2000" dirty="0" smtClean="0"/>
              <a:t> 5% [</a:t>
            </a:r>
            <a:r>
              <a:rPr lang="en-US" sz="2000" dirty="0" err="1" smtClean="0"/>
              <a:t>Supracristal</a:t>
            </a:r>
            <a:r>
              <a:rPr lang="en-US" sz="2000" dirty="0" smtClean="0"/>
              <a:t> / </a:t>
            </a:r>
            <a:r>
              <a:rPr lang="en-US" sz="2000" dirty="0" err="1" smtClean="0"/>
              <a:t>Infundibular</a:t>
            </a:r>
            <a:r>
              <a:rPr lang="en-US" sz="2000" dirty="0" smtClean="0"/>
              <a:t>]</a:t>
            </a:r>
          </a:p>
          <a:p>
            <a:endParaRPr lang="en-US" sz="2000" dirty="0" smtClean="0"/>
          </a:p>
          <a:p>
            <a:r>
              <a:rPr lang="en-US" sz="2000" dirty="0"/>
              <a:t>TYPE 2: </a:t>
            </a:r>
            <a:r>
              <a:rPr lang="en-US" sz="2000" dirty="0" smtClean="0"/>
              <a:t>Middle </a:t>
            </a:r>
            <a:r>
              <a:rPr lang="en-US" sz="2000" dirty="0"/>
              <a:t>of the upper portion of </a:t>
            </a:r>
            <a:r>
              <a:rPr lang="en-US" sz="2000" dirty="0" smtClean="0"/>
              <a:t>IVS in the </a:t>
            </a:r>
            <a:r>
              <a:rPr lang="en-US" sz="2000" dirty="0" err="1" smtClean="0"/>
              <a:t>memb</a:t>
            </a:r>
            <a:r>
              <a:rPr lang="en-US" sz="2000" dirty="0" smtClean="0"/>
              <a:t> portion of IVS- PM ~75%</a:t>
            </a:r>
          </a:p>
          <a:p>
            <a:endParaRPr lang="en-US" sz="2000" dirty="0" smtClean="0"/>
          </a:p>
          <a:p>
            <a:r>
              <a:rPr lang="en-US" sz="2000" dirty="0"/>
              <a:t>TYPE 3: </a:t>
            </a:r>
            <a:r>
              <a:rPr lang="en-US" sz="2000" dirty="0" smtClean="0"/>
              <a:t>Posterior </a:t>
            </a:r>
            <a:r>
              <a:rPr lang="en-US" sz="2000" dirty="0"/>
              <a:t>portion of </a:t>
            </a:r>
            <a:r>
              <a:rPr lang="en-US" sz="2000" dirty="0" smtClean="0"/>
              <a:t>IVS in close </a:t>
            </a:r>
            <a:r>
              <a:rPr lang="en-US" sz="2000" dirty="0"/>
              <a:t>proximity to the tricuspid valve giving it an inlet </a:t>
            </a:r>
            <a:r>
              <a:rPr lang="en-US" sz="2000" dirty="0" smtClean="0"/>
              <a:t>extension [AV Canal defects] ~5%</a:t>
            </a:r>
          </a:p>
          <a:p>
            <a:endParaRPr lang="en-US" sz="2000" dirty="0" smtClean="0"/>
          </a:p>
          <a:p>
            <a:r>
              <a:rPr lang="en-US" sz="2000" dirty="0"/>
              <a:t>TYPE </a:t>
            </a:r>
            <a:r>
              <a:rPr lang="en-US" sz="2000" dirty="0" smtClean="0"/>
              <a:t>4: Muscular part mostly apical single/multiple ~10-15%</a:t>
            </a:r>
            <a:endParaRPr lang="en-US" sz="20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Kirklin</a:t>
            </a:r>
            <a:r>
              <a:rPr lang="en-US" dirty="0"/>
              <a:t> et al 1960</a:t>
            </a:r>
          </a:p>
        </p:txBody>
      </p:sp>
      <p:pic>
        <p:nvPicPr>
          <p:cNvPr id="1026" name="Picture 2" descr="Figure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81800" y="262122"/>
            <a:ext cx="1933573" cy="2923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003324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533400"/>
            <a:ext cx="7086600" cy="4635691"/>
          </a:xfrm>
        </p:spPr>
        <p:txBody>
          <a:bodyPr>
            <a:noAutofit/>
          </a:bodyPr>
          <a:lstStyle/>
          <a:p>
            <a:r>
              <a:rPr lang="en-US" sz="3200" dirty="0" smtClean="0">
                <a:cs typeface="Times New Roman" pitchFamily="18" charset="0"/>
              </a:rPr>
              <a:t>Muscular VSD </a:t>
            </a:r>
          </a:p>
          <a:p>
            <a:endParaRPr lang="en-US" sz="2800" dirty="0" smtClean="0">
              <a:cs typeface="Times New Roman" pitchFamily="18" charset="0"/>
            </a:endParaRPr>
          </a:p>
          <a:p>
            <a:pPr lvl="1">
              <a:buFont typeface="Wingdings" pitchFamily="2" charset="2"/>
              <a:buChar char="Ø"/>
            </a:pPr>
            <a:r>
              <a:rPr lang="en-US" sz="2000" i="1" dirty="0" smtClean="0">
                <a:cs typeface="Times New Roman" pitchFamily="18" charset="0"/>
              </a:rPr>
              <a:t>Anterior:  </a:t>
            </a:r>
          </a:p>
          <a:p>
            <a:pPr lvl="2">
              <a:buFont typeface="Wingdings" pitchFamily="2" charset="2"/>
              <a:buChar char="Ø"/>
            </a:pPr>
            <a:r>
              <a:rPr lang="en-US" sz="1800" dirty="0" smtClean="0">
                <a:cs typeface="Times New Roman" pitchFamily="18" charset="0"/>
              </a:rPr>
              <a:t>Anterior to the </a:t>
            </a:r>
            <a:r>
              <a:rPr lang="en-US" sz="1800" dirty="0" err="1" smtClean="0">
                <a:cs typeface="Times New Roman" pitchFamily="18" charset="0"/>
              </a:rPr>
              <a:t>septal</a:t>
            </a:r>
            <a:r>
              <a:rPr lang="en-US" sz="1800" dirty="0" smtClean="0">
                <a:cs typeface="Times New Roman" pitchFamily="18" charset="0"/>
              </a:rPr>
              <a:t> band</a:t>
            </a:r>
          </a:p>
          <a:p>
            <a:pPr marL="630936" lvl="2" indent="0">
              <a:buNone/>
            </a:pPr>
            <a:endParaRPr lang="en-US" sz="1800" dirty="0" smtClean="0">
              <a:cs typeface="Times New Roman" pitchFamily="18" charset="0"/>
            </a:endParaRPr>
          </a:p>
          <a:p>
            <a:pPr lvl="1">
              <a:buFont typeface="Wingdings" pitchFamily="2" charset="2"/>
              <a:buChar char="Ø"/>
            </a:pPr>
            <a:r>
              <a:rPr lang="en-US" sz="2000" i="1" dirty="0" err="1" smtClean="0">
                <a:cs typeface="Times New Roman" pitchFamily="18" charset="0"/>
              </a:rPr>
              <a:t>Midmuscular</a:t>
            </a:r>
            <a:r>
              <a:rPr lang="en-US" sz="2000" i="1" dirty="0" smtClean="0">
                <a:cs typeface="Times New Roman" pitchFamily="18" charset="0"/>
              </a:rPr>
              <a:t>:  </a:t>
            </a:r>
          </a:p>
          <a:p>
            <a:pPr lvl="2">
              <a:buFont typeface="Wingdings" pitchFamily="2" charset="2"/>
              <a:buChar char="Ø"/>
            </a:pPr>
            <a:r>
              <a:rPr lang="en-US" sz="1800" dirty="0" smtClean="0">
                <a:cs typeface="Times New Roman" pitchFamily="18" charset="0"/>
              </a:rPr>
              <a:t>Posterior to the </a:t>
            </a:r>
            <a:r>
              <a:rPr lang="en-US" sz="1800" dirty="0" err="1" smtClean="0">
                <a:cs typeface="Times New Roman" pitchFamily="18" charset="0"/>
              </a:rPr>
              <a:t>septal</a:t>
            </a:r>
            <a:r>
              <a:rPr lang="en-US" sz="1800" dirty="0" smtClean="0">
                <a:cs typeface="Times New Roman" pitchFamily="18" charset="0"/>
              </a:rPr>
              <a:t> band</a:t>
            </a:r>
          </a:p>
          <a:p>
            <a:pPr marL="630936" lvl="2" indent="0">
              <a:buNone/>
            </a:pPr>
            <a:endParaRPr lang="en-US" sz="1800" dirty="0" smtClean="0">
              <a:cs typeface="Times New Roman" pitchFamily="18" charset="0"/>
            </a:endParaRPr>
          </a:p>
          <a:p>
            <a:pPr lvl="1">
              <a:buFont typeface="Wingdings" pitchFamily="2" charset="2"/>
              <a:buChar char="Ø"/>
            </a:pPr>
            <a:r>
              <a:rPr lang="en-US" sz="2000" i="1" dirty="0" smtClean="0">
                <a:cs typeface="Times New Roman" pitchFamily="18" charset="0"/>
              </a:rPr>
              <a:t>Apical: </a:t>
            </a:r>
          </a:p>
          <a:p>
            <a:pPr lvl="2">
              <a:buFont typeface="Wingdings" pitchFamily="2" charset="2"/>
              <a:buChar char="Ø"/>
            </a:pPr>
            <a:r>
              <a:rPr lang="en-US" sz="1800" dirty="0" smtClean="0">
                <a:cs typeface="Times New Roman" pitchFamily="18" charset="0"/>
              </a:rPr>
              <a:t>Inferior to the moderator band</a:t>
            </a:r>
          </a:p>
          <a:p>
            <a:pPr marL="630936" lvl="2" indent="0">
              <a:buNone/>
            </a:pPr>
            <a:endParaRPr lang="en-US" sz="1800" dirty="0" smtClean="0">
              <a:cs typeface="Times New Roman" pitchFamily="18" charset="0"/>
            </a:endParaRPr>
          </a:p>
          <a:p>
            <a:pPr lvl="1">
              <a:buFont typeface="Wingdings" pitchFamily="2" charset="2"/>
              <a:buChar char="Ø"/>
            </a:pPr>
            <a:r>
              <a:rPr lang="en-US" sz="2000" i="1" dirty="0" smtClean="0">
                <a:cs typeface="Times New Roman" pitchFamily="18" charset="0"/>
              </a:rPr>
              <a:t>Posterior: </a:t>
            </a:r>
          </a:p>
          <a:p>
            <a:pPr lvl="2">
              <a:buFont typeface="Wingdings" pitchFamily="2" charset="2"/>
              <a:buChar char="Ø"/>
            </a:pPr>
            <a:r>
              <a:rPr lang="en-US" sz="1800" dirty="0" smtClean="0">
                <a:cs typeface="Times New Roman" pitchFamily="18" charset="0"/>
              </a:rPr>
              <a:t>Beneath the </a:t>
            </a:r>
            <a:r>
              <a:rPr lang="en-US" sz="1800" dirty="0" err="1" smtClean="0">
                <a:cs typeface="Times New Roman" pitchFamily="18" charset="0"/>
              </a:rPr>
              <a:t>septal</a:t>
            </a:r>
            <a:r>
              <a:rPr lang="en-US" sz="1800" dirty="0" smtClean="0">
                <a:cs typeface="Times New Roman" pitchFamily="18" charset="0"/>
              </a:rPr>
              <a:t> leaflet of tricuspid valve</a:t>
            </a:r>
          </a:p>
        </p:txBody>
      </p:sp>
      <p:pic>
        <p:nvPicPr>
          <p:cNvPr id="6" name="Content Placeholder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86399" y="228600"/>
            <a:ext cx="3383281" cy="3276600"/>
          </a:xfrm>
          <a:prstGeom prst="rect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6720" y="2057400"/>
            <a:ext cx="8229600" cy="4038600"/>
          </a:xfrm>
        </p:spPr>
        <p:txBody>
          <a:bodyPr>
            <a:noAutofit/>
          </a:bodyPr>
          <a:lstStyle/>
          <a:p>
            <a:r>
              <a:rPr lang="en-US" sz="2400" dirty="0" err="1" smtClean="0"/>
              <a:t>Perimembranous</a:t>
            </a:r>
            <a:r>
              <a:rPr lang="en-US" sz="2400" dirty="0" smtClean="0"/>
              <a:t> (membranous/</a:t>
            </a:r>
            <a:r>
              <a:rPr lang="en-US" sz="2400" dirty="0" err="1" smtClean="0"/>
              <a:t>infracristal</a:t>
            </a:r>
            <a:r>
              <a:rPr lang="en-US" sz="2400" dirty="0" smtClean="0"/>
              <a:t> )- 70-80%</a:t>
            </a:r>
          </a:p>
          <a:p>
            <a:r>
              <a:rPr lang="en-US" sz="2400" dirty="0" smtClean="0"/>
              <a:t>Muscular/trabecular- 5-20%</a:t>
            </a:r>
          </a:p>
          <a:p>
            <a:pPr lvl="1"/>
            <a:r>
              <a:rPr lang="en-US" sz="2000" dirty="0" smtClean="0"/>
              <a:t>Anterior</a:t>
            </a:r>
          </a:p>
          <a:p>
            <a:pPr lvl="1"/>
            <a:r>
              <a:rPr lang="en-US" sz="2000" dirty="0" smtClean="0"/>
              <a:t>Mid muscular</a:t>
            </a:r>
          </a:p>
          <a:p>
            <a:pPr lvl="1"/>
            <a:r>
              <a:rPr lang="en-US" sz="2000" dirty="0" smtClean="0"/>
              <a:t>Apical</a:t>
            </a:r>
            <a:endParaRPr lang="en-US" sz="2000" dirty="0"/>
          </a:p>
          <a:p>
            <a:pPr lvl="1"/>
            <a:r>
              <a:rPr lang="en-US" sz="2000" dirty="0" smtClean="0"/>
              <a:t>Marginal- along RV </a:t>
            </a:r>
            <a:r>
              <a:rPr lang="en-US" sz="2000" dirty="0" err="1" smtClean="0"/>
              <a:t>septal</a:t>
            </a:r>
            <a:r>
              <a:rPr lang="en-US" sz="2000" dirty="0" smtClean="0"/>
              <a:t> junction</a:t>
            </a:r>
          </a:p>
          <a:p>
            <a:pPr lvl="1"/>
            <a:r>
              <a:rPr lang="en-US" sz="2000" dirty="0" smtClean="0"/>
              <a:t>Swiss cheese septum – multiple defects</a:t>
            </a:r>
          </a:p>
          <a:p>
            <a:r>
              <a:rPr lang="en-US" sz="2400" dirty="0" smtClean="0"/>
              <a:t>Inlet/ AV canal type- 5-8%</a:t>
            </a:r>
          </a:p>
          <a:p>
            <a:r>
              <a:rPr lang="en-US" sz="2400" dirty="0" smtClean="0"/>
              <a:t>Outlet/</a:t>
            </a:r>
            <a:r>
              <a:rPr lang="en-US" sz="2400" dirty="0" err="1" smtClean="0"/>
              <a:t>Supracristal</a:t>
            </a:r>
            <a:r>
              <a:rPr lang="en-US" sz="2400" dirty="0" smtClean="0"/>
              <a:t>- 5-7%</a:t>
            </a:r>
          </a:p>
          <a:p>
            <a:pPr>
              <a:buNone/>
            </a:pPr>
            <a:endParaRPr lang="en-US" sz="24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3400" y="30480"/>
            <a:ext cx="7648575" cy="1943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Relation of defect to </a:t>
            </a:r>
            <a:r>
              <a:rPr lang="en-US" dirty="0" err="1" smtClean="0"/>
              <a:t>atrioventricular</a:t>
            </a:r>
            <a:r>
              <a:rPr lang="en-US" dirty="0" smtClean="0"/>
              <a:t> axis</a:t>
            </a:r>
          </a:p>
          <a:p>
            <a:pPr marL="681228" indent="-571500">
              <a:buFont typeface="+mj-lt"/>
              <a:buAutoNum type="romanUcPeriod"/>
            </a:pPr>
            <a:r>
              <a:rPr lang="en-US" dirty="0" err="1" smtClean="0"/>
              <a:t>Perimembranous</a:t>
            </a:r>
            <a:endParaRPr lang="en-US" dirty="0" smtClean="0"/>
          </a:p>
          <a:p>
            <a:pPr marL="681228" indent="-571500">
              <a:buFont typeface="+mj-lt"/>
              <a:buAutoNum type="romanUcPeriod"/>
            </a:pPr>
            <a:r>
              <a:rPr lang="en-US" dirty="0" smtClean="0"/>
              <a:t>Muscular</a:t>
            </a:r>
          </a:p>
          <a:p>
            <a:pPr marL="681228" indent="-571500">
              <a:buFont typeface="+mj-lt"/>
              <a:buAutoNum type="romanUcPeriod"/>
            </a:pPr>
            <a:r>
              <a:rPr lang="en-US" dirty="0" smtClean="0"/>
              <a:t>Doubly committed </a:t>
            </a:r>
            <a:r>
              <a:rPr lang="en-US" dirty="0" err="1" smtClean="0"/>
              <a:t>juxta</a:t>
            </a:r>
            <a:r>
              <a:rPr lang="en-US" dirty="0" smtClean="0"/>
              <a:t> arterial</a:t>
            </a:r>
          </a:p>
          <a:p>
            <a:pPr marL="681228" indent="-571500">
              <a:buFont typeface="+mj-lt"/>
              <a:buAutoNum type="romanUcPeriod"/>
            </a:pPr>
            <a:r>
              <a:rPr lang="en-US" dirty="0" err="1" smtClean="0"/>
              <a:t>Juxtatricuspid</a:t>
            </a:r>
            <a:r>
              <a:rPr lang="en-US" dirty="0" smtClean="0"/>
              <a:t>(non-</a:t>
            </a:r>
            <a:r>
              <a:rPr lang="en-US" dirty="0" err="1" smtClean="0"/>
              <a:t>perimembranous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Anderson et 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6732454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54116" y="1481138"/>
            <a:ext cx="5835767" cy="4525962"/>
          </a:xfrm>
          <a:prstGeom prst="rect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3705745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1879 – Henri Roger </a:t>
            </a:r>
            <a:r>
              <a:rPr lang="en-US" dirty="0" err="1" smtClean="0"/>
              <a:t>auscultatory</a:t>
            </a:r>
            <a:r>
              <a:rPr lang="en-US" dirty="0" smtClean="0"/>
              <a:t> finding of VSD</a:t>
            </a:r>
          </a:p>
          <a:p>
            <a:endParaRPr lang="en-US" dirty="0" smtClean="0"/>
          </a:p>
          <a:p>
            <a:r>
              <a:rPr lang="en-US" dirty="0" err="1" smtClean="0"/>
              <a:t>Lillehei</a:t>
            </a:r>
            <a:r>
              <a:rPr lang="en-US" dirty="0" smtClean="0"/>
              <a:t>-first successful surgical closure</a:t>
            </a:r>
          </a:p>
          <a:p>
            <a:endParaRPr lang="en-US" dirty="0" smtClean="0"/>
          </a:p>
          <a:p>
            <a:r>
              <a:rPr lang="en-US" dirty="0" smtClean="0"/>
              <a:t>1987 – first successful device closure Lock et al with </a:t>
            </a:r>
            <a:r>
              <a:rPr lang="en-US" dirty="0" err="1" smtClean="0"/>
              <a:t>Rashkind</a:t>
            </a:r>
            <a:r>
              <a:rPr lang="en-US" dirty="0" smtClean="0"/>
              <a:t> double umbrella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History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34432792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400" b="1" dirty="0" smtClean="0">
                <a:solidFill>
                  <a:schemeClr val="tx1"/>
                </a:solidFill>
              </a:rPr>
              <a:t>Society for Thoracic Surgery and the European Association for Cardiothoracic Surgery classification (2000</a:t>
            </a:r>
            <a:r>
              <a:rPr lang="en-US" sz="2400" b="1" dirty="0" smtClean="0">
                <a:solidFill>
                  <a:srgbClr val="FFC000"/>
                </a:solidFill>
              </a:rPr>
              <a:t>)</a:t>
            </a:r>
            <a:endParaRPr lang="en-US" sz="2400" b="1" dirty="0">
              <a:solidFill>
                <a:srgbClr val="FFC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81200"/>
            <a:ext cx="8229600" cy="4026091"/>
          </a:xfrm>
        </p:spPr>
        <p:txBody>
          <a:bodyPr>
            <a:normAutofit/>
          </a:bodyPr>
          <a:lstStyle/>
          <a:p>
            <a:r>
              <a:rPr lang="en-US" sz="2400" dirty="0" smtClean="0"/>
              <a:t>TYPE 1: </a:t>
            </a:r>
            <a:r>
              <a:rPr lang="en-US" sz="2400" dirty="0" err="1" smtClean="0"/>
              <a:t>Infundibular</a:t>
            </a:r>
            <a:r>
              <a:rPr lang="en-US" sz="2400" dirty="0" smtClean="0"/>
              <a:t> defects</a:t>
            </a:r>
          </a:p>
          <a:p>
            <a:pPr>
              <a:buNone/>
            </a:pPr>
            <a:r>
              <a:rPr lang="en-US" sz="2000" dirty="0" smtClean="0"/>
              <a:t>     (</a:t>
            </a:r>
            <a:r>
              <a:rPr lang="en-US" sz="2000" dirty="0" err="1" smtClean="0"/>
              <a:t>supracristal</a:t>
            </a:r>
            <a:r>
              <a:rPr lang="en-US" sz="2000" dirty="0" smtClean="0"/>
              <a:t>, </a:t>
            </a:r>
            <a:r>
              <a:rPr lang="en-US" sz="2000" dirty="0" err="1" smtClean="0"/>
              <a:t>subarterial</a:t>
            </a:r>
            <a:r>
              <a:rPr lang="en-US" sz="2000" dirty="0" smtClean="0"/>
              <a:t>, </a:t>
            </a:r>
            <a:r>
              <a:rPr lang="en-US" sz="2000" dirty="0" err="1" smtClean="0"/>
              <a:t>subpulmonary</a:t>
            </a:r>
            <a:r>
              <a:rPr lang="en-US" sz="2000" dirty="0" smtClean="0"/>
              <a:t>, </a:t>
            </a:r>
            <a:r>
              <a:rPr lang="en-US" sz="2000" dirty="0" err="1" smtClean="0"/>
              <a:t>conal</a:t>
            </a:r>
            <a:r>
              <a:rPr lang="en-US" sz="2000" dirty="0" smtClean="0"/>
              <a:t>, or doubly committed </a:t>
            </a:r>
            <a:r>
              <a:rPr lang="en-US" sz="2000" dirty="0" err="1" smtClean="0"/>
              <a:t>juxta</a:t>
            </a:r>
            <a:r>
              <a:rPr lang="en-US" sz="2000" dirty="0" smtClean="0"/>
              <a:t>-arterial VSD) </a:t>
            </a:r>
          </a:p>
          <a:p>
            <a:pPr>
              <a:buNone/>
            </a:pPr>
            <a:endParaRPr lang="en-US" sz="2000" dirty="0" smtClean="0"/>
          </a:p>
          <a:p>
            <a:r>
              <a:rPr lang="en-US" sz="2400" dirty="0"/>
              <a:t>TYPE </a:t>
            </a:r>
            <a:r>
              <a:rPr lang="en-US" sz="2400" dirty="0" smtClean="0"/>
              <a:t>2: </a:t>
            </a:r>
            <a:r>
              <a:rPr lang="en-US" sz="2400" dirty="0"/>
              <a:t>Membranous </a:t>
            </a:r>
            <a:r>
              <a:rPr lang="en-US" sz="2400" dirty="0" smtClean="0"/>
              <a:t>defects– </a:t>
            </a:r>
            <a:r>
              <a:rPr lang="en-US" sz="2400" dirty="0" err="1" smtClean="0"/>
              <a:t>C</a:t>
            </a:r>
            <a:r>
              <a:rPr lang="en-US" sz="2000" dirty="0" err="1" smtClean="0"/>
              <a:t>onoventricular</a:t>
            </a:r>
            <a:endParaRPr lang="en-US" sz="2000" dirty="0" smtClean="0"/>
          </a:p>
          <a:p>
            <a:endParaRPr lang="en-US" sz="2400" dirty="0" smtClean="0"/>
          </a:p>
          <a:p>
            <a:r>
              <a:rPr lang="en-US" sz="2400" dirty="0"/>
              <a:t>TYPE </a:t>
            </a:r>
            <a:r>
              <a:rPr lang="en-US" sz="2400" dirty="0" smtClean="0"/>
              <a:t>3: </a:t>
            </a:r>
            <a:r>
              <a:rPr lang="en-US" sz="2400" dirty="0"/>
              <a:t>Inlet </a:t>
            </a:r>
            <a:r>
              <a:rPr lang="en-US" sz="2400" dirty="0" smtClean="0"/>
              <a:t>defects </a:t>
            </a:r>
            <a:r>
              <a:rPr lang="en-US" sz="2000" dirty="0" smtClean="0"/>
              <a:t>-  AV canal type</a:t>
            </a:r>
          </a:p>
          <a:p>
            <a:endParaRPr lang="en-US" sz="2400" dirty="0" smtClean="0"/>
          </a:p>
          <a:p>
            <a:r>
              <a:rPr lang="en-US" sz="2400" dirty="0"/>
              <a:t>TYPE </a:t>
            </a:r>
            <a:r>
              <a:rPr lang="en-US" sz="2400" dirty="0" smtClean="0"/>
              <a:t>4: </a:t>
            </a:r>
            <a:r>
              <a:rPr lang="en-US" sz="2400" dirty="0"/>
              <a:t>Muscular </a:t>
            </a:r>
            <a:r>
              <a:rPr lang="en-US" sz="2400" dirty="0" smtClean="0"/>
              <a:t>defects</a:t>
            </a:r>
          </a:p>
          <a:p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33400" y="1447800"/>
            <a:ext cx="8229600" cy="3200400"/>
          </a:xfrm>
        </p:spPr>
        <p:txBody>
          <a:bodyPr>
            <a:noAutofit/>
          </a:bodyPr>
          <a:lstStyle/>
          <a:p>
            <a:pPr algn="ctr"/>
            <a:r>
              <a:rPr lang="en-US" sz="4800" dirty="0">
                <a:solidFill>
                  <a:schemeClr val="tx1"/>
                </a:solidFill>
              </a:rPr>
              <a:t>2-D Echo/Color </a:t>
            </a:r>
            <a:r>
              <a:rPr lang="en-US" sz="4800" dirty="0" smtClean="0">
                <a:solidFill>
                  <a:schemeClr val="tx1"/>
                </a:solidFill>
              </a:rPr>
              <a:t>Doppler Assessment of VSD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xmlns="" val="939539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50838"/>
            <a:ext cx="8229600" cy="563562"/>
          </a:xfrm>
        </p:spPr>
        <p:txBody>
          <a:bodyPr>
            <a:normAutofit fontScale="90000"/>
          </a:bodyPr>
          <a:lstStyle/>
          <a:p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3886200"/>
          </a:xfrm>
          <a:ln w="28575">
            <a:noFill/>
          </a:ln>
        </p:spPr>
        <p:txBody>
          <a:bodyPr>
            <a:normAutofit/>
          </a:bodyPr>
          <a:lstStyle/>
          <a:p>
            <a:r>
              <a:rPr lang="en-US" sz="2400" dirty="0" smtClean="0"/>
              <a:t>Ventricular septum is curved hence require multiple views.</a:t>
            </a:r>
          </a:p>
          <a:p>
            <a:r>
              <a:rPr lang="en-US" sz="2400" dirty="0" smtClean="0"/>
              <a:t>Sensitivity highly depends on location of defect.</a:t>
            </a:r>
          </a:p>
          <a:p>
            <a:r>
              <a:rPr lang="en-US" sz="2400" dirty="0" smtClean="0"/>
              <a:t>False -</a:t>
            </a:r>
            <a:r>
              <a:rPr lang="en-US" sz="2400" dirty="0" err="1" smtClean="0"/>
              <a:t>ve</a:t>
            </a:r>
            <a:r>
              <a:rPr lang="en-US" sz="2400" dirty="0" smtClean="0"/>
              <a:t> </a:t>
            </a:r>
            <a:r>
              <a:rPr lang="en-US" sz="2400" dirty="0"/>
              <a:t>are MC </a:t>
            </a:r>
            <a:r>
              <a:rPr lang="en-US" sz="2400" dirty="0" smtClean="0"/>
              <a:t>than </a:t>
            </a:r>
            <a:r>
              <a:rPr lang="en-US" sz="2400" dirty="0"/>
              <a:t>False </a:t>
            </a:r>
            <a:r>
              <a:rPr lang="en-US" sz="2400" dirty="0" smtClean="0"/>
              <a:t>+</a:t>
            </a:r>
            <a:r>
              <a:rPr lang="en-US" sz="2400" dirty="0" err="1" smtClean="0"/>
              <a:t>ve</a:t>
            </a:r>
            <a:endParaRPr lang="en-US" sz="2400" dirty="0" smtClean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444399784"/>
              </p:ext>
            </p:extLst>
          </p:nvPr>
        </p:nvGraphicFramePr>
        <p:xfrm>
          <a:off x="838200" y="3048000"/>
          <a:ext cx="4267200" cy="312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33600"/>
                <a:gridCol w="2133600"/>
              </a:tblGrid>
              <a:tr h="781050">
                <a:tc>
                  <a:txBody>
                    <a:bodyPr/>
                    <a:lstStyle/>
                    <a:p>
                      <a:r>
                        <a:rPr lang="en-US" dirty="0" smtClean="0"/>
                        <a:t>Location of defect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Sensitivity </a:t>
                      </a:r>
                      <a:endParaRPr lang="en-US" dirty="0"/>
                    </a:p>
                  </a:txBody>
                  <a:tcPr/>
                </a:tc>
              </a:tr>
              <a:tr h="781050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Inlet</a:t>
                      </a:r>
                      <a:r>
                        <a:rPr lang="en-US" baseline="0" dirty="0" smtClean="0">
                          <a:solidFill>
                            <a:schemeClr val="tx1"/>
                          </a:solidFill>
                        </a:rPr>
                        <a:t> &amp; Outlet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~100 %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781050">
                <a:tc>
                  <a:txBody>
                    <a:bodyPr/>
                    <a:lstStyle/>
                    <a:p>
                      <a:r>
                        <a:rPr lang="en-US" dirty="0" err="1" smtClean="0">
                          <a:solidFill>
                            <a:schemeClr val="tx1"/>
                          </a:solidFill>
                        </a:rPr>
                        <a:t>Perimembranous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80-90 %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781050">
                <a:tc>
                  <a:txBody>
                    <a:bodyPr/>
                    <a:lstStyle/>
                    <a:p>
                      <a:r>
                        <a:rPr lang="en-US" dirty="0" err="1" smtClean="0">
                          <a:solidFill>
                            <a:schemeClr val="tx1"/>
                          </a:solidFill>
                        </a:rPr>
                        <a:t>Trabecular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As low as 50 %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5334000" y="3200400"/>
            <a:ext cx="35052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400" dirty="0" smtClean="0"/>
              <a:t>Large Area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 smtClean="0"/>
              <a:t>Small &amp; Multiple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 smtClean="0"/>
              <a:t>Complex shape (narrow &amp; irregular)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 smtClean="0"/>
              <a:t>Orifice obscured in systole</a:t>
            </a:r>
          </a:p>
          <a:p>
            <a:pPr marL="285750" indent="-285750">
              <a:buFont typeface="Arial" pitchFamily="34" charset="0"/>
              <a:buChar char="•"/>
            </a:pP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 fontScale="90000"/>
          </a:bodyPr>
          <a:lstStyle/>
          <a:p>
            <a:r>
              <a:rPr lang="en-US" sz="4000" b="1" dirty="0" smtClean="0">
                <a:solidFill>
                  <a:schemeClr val="tx1"/>
                </a:solidFill>
              </a:rPr>
              <a:t>2-D ECHO location of various VSD</a:t>
            </a:r>
            <a:endParaRPr lang="en-US" sz="4000" b="1" dirty="0">
              <a:solidFill>
                <a:schemeClr val="tx1"/>
              </a:solidFill>
            </a:endParaRPr>
          </a:p>
        </p:txBody>
      </p:sp>
      <p:pic>
        <p:nvPicPr>
          <p:cNvPr id="4" name="Picture 2" descr="C:\Users\user\Desktop\vsdecho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295400" y="1006431"/>
            <a:ext cx="6553200" cy="566761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3581400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? Membranous VSD</a:t>
            </a:r>
            <a:br>
              <a:rPr lang="en-US" dirty="0" smtClean="0"/>
            </a:br>
            <a:r>
              <a:rPr lang="en-US" dirty="0" smtClean="0"/>
              <a:t>?? </a:t>
            </a:r>
            <a:r>
              <a:rPr lang="en-US" dirty="0" err="1" smtClean="0"/>
              <a:t>Perimembranous</a:t>
            </a:r>
            <a:r>
              <a:rPr lang="en-US" dirty="0" smtClean="0"/>
              <a:t> VSD</a:t>
            </a:r>
            <a:br>
              <a:rPr lang="en-US" dirty="0" smtClean="0"/>
            </a:br>
            <a:r>
              <a:rPr lang="en-US" dirty="0" smtClean="0"/>
              <a:t>??? </a:t>
            </a:r>
            <a:r>
              <a:rPr lang="en-US" dirty="0" err="1" smtClean="0"/>
              <a:t>Paramembranous</a:t>
            </a:r>
            <a:r>
              <a:rPr lang="en-US" dirty="0" smtClean="0"/>
              <a:t> </a:t>
            </a:r>
            <a:r>
              <a:rPr lang="en-US" dirty="0"/>
              <a:t>VSD</a:t>
            </a:r>
          </a:p>
        </p:txBody>
      </p:sp>
    </p:spTree>
    <p:extLst>
      <p:ext uri="{BB962C8B-B14F-4D97-AF65-F5344CB8AC3E}">
        <p14:creationId xmlns:p14="http://schemas.microsoft.com/office/powerpoint/2010/main" xmlns="" val="370127000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3429000"/>
            <a:ext cx="7239000" cy="2895600"/>
          </a:xfrm>
        </p:spPr>
        <p:txBody>
          <a:bodyPr/>
          <a:lstStyle/>
          <a:p>
            <a:r>
              <a:rPr lang="en-US" dirty="0" smtClean="0"/>
              <a:t>Van </a:t>
            </a:r>
            <a:r>
              <a:rPr lang="en-US" dirty="0" err="1" smtClean="0"/>
              <a:t>Praagh</a:t>
            </a:r>
            <a:r>
              <a:rPr lang="en-US" dirty="0" smtClean="0"/>
              <a:t> et al</a:t>
            </a:r>
          </a:p>
          <a:p>
            <a:pPr lvl="1"/>
            <a:r>
              <a:rPr lang="en-US" dirty="0" err="1" smtClean="0"/>
              <a:t>Perimembranous</a:t>
            </a:r>
            <a:r>
              <a:rPr lang="en-US" dirty="0" smtClean="0"/>
              <a:t>- misnomer</a:t>
            </a:r>
          </a:p>
          <a:p>
            <a:pPr lvl="1"/>
            <a:r>
              <a:rPr lang="en-US" dirty="0" smtClean="0"/>
              <a:t>“</a:t>
            </a:r>
            <a:r>
              <a:rPr lang="en-US" dirty="0" err="1" smtClean="0"/>
              <a:t>Peri</a:t>
            </a:r>
            <a:r>
              <a:rPr lang="en-US" dirty="0" smtClean="0"/>
              <a:t>” </a:t>
            </a:r>
            <a:r>
              <a:rPr lang="en-US" dirty="0" err="1" smtClean="0"/>
              <a:t>greek</a:t>
            </a:r>
            <a:r>
              <a:rPr lang="en-US" dirty="0" smtClean="0"/>
              <a:t> </a:t>
            </a:r>
            <a:r>
              <a:rPr lang="en-US" dirty="0" smtClean="0">
                <a:sym typeface="Wingdings" pitchFamily="2" charset="2"/>
              </a:rPr>
              <a:t> around</a:t>
            </a:r>
          </a:p>
          <a:p>
            <a:pPr lvl="1"/>
            <a:r>
              <a:rPr lang="en-US" dirty="0" smtClean="0">
                <a:sym typeface="Wingdings" pitchFamily="2" charset="2"/>
              </a:rPr>
              <a:t>Appropriate term </a:t>
            </a:r>
            <a:r>
              <a:rPr lang="en-US" dirty="0" err="1" smtClean="0">
                <a:sym typeface="Wingdings" pitchFamily="2" charset="2"/>
              </a:rPr>
              <a:t>Paramembranous</a:t>
            </a:r>
            <a:r>
              <a:rPr lang="en-US" dirty="0" smtClean="0">
                <a:sym typeface="Wingdings" pitchFamily="2" charset="2"/>
              </a:rPr>
              <a:t> as defect lies besides the membranous septum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5638800" cy="792162"/>
          </a:xfrm>
        </p:spPr>
        <p:txBody>
          <a:bodyPr/>
          <a:lstStyle/>
          <a:p>
            <a:r>
              <a:rPr lang="en-US" dirty="0" err="1"/>
              <a:t>Perimembranous</a:t>
            </a:r>
            <a:r>
              <a:rPr lang="en-US" dirty="0"/>
              <a:t> VSD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3400" y="838200"/>
            <a:ext cx="5715000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2"/>
          <p:cNvSpPr txBox="1">
            <a:spLocks/>
          </p:cNvSpPr>
          <p:nvPr/>
        </p:nvSpPr>
        <p:spPr>
          <a:xfrm>
            <a:off x="457200" y="2438400"/>
            <a:ext cx="5715000" cy="1143000"/>
          </a:xfrm>
          <a:prstGeom prst="rect">
            <a:avLst/>
          </a:prstGeom>
        </p:spPr>
        <p:txBody>
          <a:bodyPr vert="horz" rtlCol="0" anchor="ctr">
            <a:normAutofit fontScale="92500"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r>
              <a:rPr lang="en-US" dirty="0" err="1" smtClean="0"/>
              <a:t>Paramembranous</a:t>
            </a:r>
            <a:r>
              <a:rPr lang="en-US" dirty="0" smtClean="0"/>
              <a:t> VSD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3781595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Mc</a:t>
            </a:r>
            <a:r>
              <a:rPr lang="en-US" dirty="0" smtClean="0"/>
              <a:t> variety</a:t>
            </a:r>
          </a:p>
          <a:p>
            <a:r>
              <a:rPr lang="en-US" dirty="0"/>
              <a:t> </a:t>
            </a:r>
            <a:r>
              <a:rPr lang="en-US" dirty="0" smtClean="0"/>
              <a:t>~80%(</a:t>
            </a:r>
            <a:r>
              <a:rPr lang="en-US" dirty="0" err="1" smtClean="0"/>
              <a:t>feigenbaum</a:t>
            </a:r>
            <a:r>
              <a:rPr lang="en-US" dirty="0" smtClean="0"/>
              <a:t>)</a:t>
            </a:r>
          </a:p>
          <a:p>
            <a:r>
              <a:rPr lang="en-US" dirty="0" smtClean="0"/>
              <a:t>Extension into adjacent septum</a:t>
            </a:r>
          </a:p>
          <a:p>
            <a:r>
              <a:rPr lang="en-US" dirty="0"/>
              <a:t>N</a:t>
            </a:r>
            <a:r>
              <a:rPr lang="en-US" dirty="0" smtClean="0"/>
              <a:t>ot seen in A4C</a:t>
            </a:r>
          </a:p>
          <a:p>
            <a:r>
              <a:rPr lang="en-US" dirty="0" smtClean="0"/>
              <a:t>PSAX &gt;&gt;PLAX (Medial Angulation</a:t>
            </a:r>
            <a:r>
              <a:rPr lang="en-US" dirty="0"/>
              <a:t>)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Perimembranous</a:t>
            </a:r>
            <a:r>
              <a:rPr lang="en-US" dirty="0" smtClean="0"/>
              <a:t> Defect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691204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481329"/>
            <a:ext cx="8229600" cy="576072"/>
          </a:xfrm>
        </p:spPr>
        <p:txBody>
          <a:bodyPr/>
          <a:lstStyle/>
          <a:p>
            <a:r>
              <a:rPr lang="en-US" dirty="0" smtClean="0"/>
              <a:t>A.PLAX					B.PSAX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Perimembranous</a:t>
            </a:r>
            <a:r>
              <a:rPr lang="en-US" dirty="0" smtClean="0"/>
              <a:t> VSD</a:t>
            </a:r>
            <a:endParaRPr lang="en-US" dirty="0"/>
          </a:p>
        </p:txBody>
      </p:sp>
      <p:pic>
        <p:nvPicPr>
          <p:cNvPr id="4" name="Picture 2" descr="I:\vsd\vids\Fig 20.66 a,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92480" y="2057400"/>
            <a:ext cx="7570099" cy="4002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905172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2637210" y="3581400"/>
            <a:ext cx="4144590" cy="3075222"/>
          </a:xfrm>
          <a:ln w="38100">
            <a:noFill/>
          </a:ln>
        </p:spPr>
      </p:pic>
      <p:pic>
        <p:nvPicPr>
          <p:cNvPr id="5" name="Picture 2" descr="C:\Users\user\Desktop\vsdecho.jpg"/>
          <p:cNvPicPr>
            <a:picLocks noChangeAspect="1" noChangeArrowheads="1"/>
          </p:cNvPicPr>
          <p:nvPr/>
        </p:nvPicPr>
        <p:blipFill>
          <a:blip r:embed="rId4" cstate="print"/>
          <a:srcRect l="12791" r="13953" b="62634"/>
          <a:stretch>
            <a:fillRect/>
          </a:stretch>
        </p:blipFill>
        <p:spPr bwMode="auto">
          <a:xfrm>
            <a:off x="1066800" y="228601"/>
            <a:ext cx="7162800" cy="3159846"/>
          </a:xfrm>
          <a:prstGeom prst="rect">
            <a:avLst/>
          </a:prstGeom>
          <a:noFill/>
          <a:ln w="38100"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481328"/>
            <a:ext cx="8229600" cy="4767072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Difficult with 2d echo alone</a:t>
            </a:r>
            <a:endParaRPr lang="en-US" dirty="0"/>
          </a:p>
          <a:p>
            <a:r>
              <a:rPr lang="en-US" dirty="0" smtClean="0"/>
              <a:t>All planes sequentially examined- basal to apical</a:t>
            </a:r>
          </a:p>
          <a:p>
            <a:r>
              <a:rPr lang="en-US" dirty="0" smtClean="0"/>
              <a:t>Narrow irregular channels</a:t>
            </a:r>
          </a:p>
          <a:p>
            <a:r>
              <a:rPr lang="en-US" dirty="0" smtClean="0"/>
              <a:t>One defect identified</a:t>
            </a:r>
            <a:r>
              <a:rPr lang="en-US" dirty="0" smtClean="0">
                <a:sym typeface="Wingdings" pitchFamily="2" charset="2"/>
              </a:rPr>
              <a:t></a:t>
            </a:r>
            <a:r>
              <a:rPr lang="en-US" dirty="0">
                <a:sym typeface="Wingdings" pitchFamily="2" charset="2"/>
              </a:rPr>
              <a:t> </a:t>
            </a:r>
            <a:r>
              <a:rPr lang="en-US" dirty="0" err="1" smtClean="0">
                <a:sym typeface="Wingdings" pitchFamily="2" charset="2"/>
              </a:rPr>
              <a:t>possiblity</a:t>
            </a:r>
            <a:r>
              <a:rPr lang="en-US" dirty="0" smtClean="0">
                <a:sym typeface="Wingdings" pitchFamily="2" charset="2"/>
              </a:rPr>
              <a:t> of multiple defects to be r/o.. [Apical defects] – Swiss Cheese Septum</a:t>
            </a:r>
          </a:p>
          <a:p>
            <a:r>
              <a:rPr lang="en-US" dirty="0" err="1" smtClean="0">
                <a:sym typeface="Wingdings" pitchFamily="2" charset="2"/>
              </a:rPr>
              <a:t>Colour</a:t>
            </a:r>
            <a:r>
              <a:rPr lang="en-US" dirty="0" smtClean="0">
                <a:sym typeface="Wingdings" pitchFamily="2" charset="2"/>
              </a:rPr>
              <a:t> Doppler across septum- look for </a:t>
            </a:r>
            <a:r>
              <a:rPr lang="en-US" dirty="0" err="1" smtClean="0">
                <a:sym typeface="Wingdings" pitchFamily="2" charset="2"/>
              </a:rPr>
              <a:t>LtRt</a:t>
            </a:r>
            <a:r>
              <a:rPr lang="en-US" dirty="0" smtClean="0">
                <a:sym typeface="Wingdings" pitchFamily="2" charset="2"/>
              </a:rPr>
              <a:t> jets</a:t>
            </a:r>
          </a:p>
          <a:p>
            <a:r>
              <a:rPr lang="en-US" dirty="0" smtClean="0">
                <a:sym typeface="Wingdings" pitchFamily="2" charset="2"/>
              </a:rPr>
              <a:t>Location unknown Left Parasternal, Apical, Subcostal</a:t>
            </a:r>
            <a:endParaRPr lang="en-US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Trabecular Defects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732066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 VENTRICULAR SEPTUM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304800" y="1371600"/>
            <a:ext cx="4724400" cy="5185106"/>
          </a:xfrm>
        </p:spPr>
        <p:txBody>
          <a:bodyPr>
            <a:normAutofit/>
          </a:bodyPr>
          <a:lstStyle/>
          <a:p>
            <a:r>
              <a:rPr lang="en-US" sz="2800" dirty="0">
                <a:cs typeface="Times New Roman" pitchFamily="18" charset="0"/>
              </a:rPr>
              <a:t>3-D, complex</a:t>
            </a:r>
            <a:r>
              <a:rPr lang="en-US" sz="2800" dirty="0" smtClean="0">
                <a:cs typeface="Times New Roman" pitchFamily="18" charset="0"/>
              </a:rPr>
              <a:t>, </a:t>
            </a:r>
            <a:r>
              <a:rPr lang="en-US" sz="2800" dirty="0">
                <a:cs typeface="Times New Roman" pitchFamily="18" charset="0"/>
              </a:rPr>
              <a:t>helical </a:t>
            </a:r>
            <a:r>
              <a:rPr lang="en-US" sz="2800" dirty="0" smtClean="0">
                <a:cs typeface="Times New Roman" pitchFamily="18" charset="0"/>
              </a:rPr>
              <a:t>/ curved </a:t>
            </a:r>
            <a:r>
              <a:rPr lang="en-US" sz="2800" dirty="0">
                <a:cs typeface="Times New Roman" pitchFamily="18" charset="0"/>
              </a:rPr>
              <a:t>structure</a:t>
            </a:r>
            <a:r>
              <a:rPr lang="en-US" sz="2800" dirty="0" smtClean="0">
                <a:cs typeface="Times New Roman" pitchFamily="18" charset="0"/>
              </a:rPr>
              <a:t>.</a:t>
            </a:r>
          </a:p>
          <a:p>
            <a:pPr marL="109728" indent="0">
              <a:buNone/>
            </a:pPr>
            <a:endParaRPr lang="en-US" sz="2800" dirty="0">
              <a:cs typeface="Times New Roman" pitchFamily="18" charset="0"/>
            </a:endParaRPr>
          </a:p>
          <a:p>
            <a:r>
              <a:rPr lang="en-US" sz="2800" dirty="0" smtClean="0">
                <a:cs typeface="Times New Roman" pitchFamily="18" charset="0"/>
              </a:rPr>
              <a:t>Membranous septum</a:t>
            </a:r>
            <a:r>
              <a:rPr lang="en-US" dirty="0" smtClean="0">
                <a:cs typeface="Times New Roman" pitchFamily="18" charset="0"/>
              </a:rPr>
              <a:t>(~</a:t>
            </a:r>
            <a:r>
              <a:rPr lang="en-US" spc="-380" dirty="0" smtClean="0">
                <a:cs typeface="Times New Roman" pitchFamily="18" charset="0"/>
              </a:rPr>
              <a:t> </a:t>
            </a:r>
            <a:r>
              <a:rPr lang="en-US" spc="190" dirty="0">
                <a:cs typeface="Times New Roman" pitchFamily="18" charset="0"/>
              </a:rPr>
              <a:t>5</a:t>
            </a:r>
            <a:r>
              <a:rPr lang="en-US" dirty="0" smtClean="0">
                <a:cs typeface="Times New Roman" pitchFamily="18" charset="0"/>
              </a:rPr>
              <a:t>%)</a:t>
            </a:r>
          </a:p>
          <a:p>
            <a:pPr marL="109728" indent="0">
              <a:buNone/>
            </a:pPr>
            <a:endParaRPr lang="en-US" dirty="0" smtClean="0">
              <a:cs typeface="Times New Roman" pitchFamily="18" charset="0"/>
            </a:endParaRPr>
          </a:p>
          <a:p>
            <a:r>
              <a:rPr lang="en-US" sz="2800" dirty="0" smtClean="0">
                <a:cs typeface="Times New Roman" pitchFamily="18" charset="0"/>
              </a:rPr>
              <a:t>Muscular septum</a:t>
            </a:r>
            <a:r>
              <a:rPr lang="en-US" dirty="0" smtClean="0">
                <a:cs typeface="Times New Roman" pitchFamily="18" charset="0"/>
              </a:rPr>
              <a:t>(</a:t>
            </a:r>
            <a:r>
              <a:rPr lang="en-US" spc="-375" dirty="0" smtClean="0">
                <a:cs typeface="Times New Roman" pitchFamily="18" charset="0"/>
              </a:rPr>
              <a:t> ~</a:t>
            </a:r>
            <a:r>
              <a:rPr lang="en-US" spc="190" dirty="0" smtClean="0">
                <a:cs typeface="Times New Roman" pitchFamily="18" charset="0"/>
              </a:rPr>
              <a:t>95</a:t>
            </a:r>
            <a:r>
              <a:rPr lang="en-US" dirty="0" smtClean="0">
                <a:cs typeface="Times New Roman" pitchFamily="18" charset="0"/>
              </a:rPr>
              <a:t>%</a:t>
            </a:r>
            <a:r>
              <a:rPr lang="en-US" spc="-220" dirty="0" smtClean="0">
                <a:cs typeface="Times New Roman" pitchFamily="18" charset="0"/>
              </a:rPr>
              <a:t> </a:t>
            </a:r>
            <a:r>
              <a:rPr lang="en-US" dirty="0" smtClean="0">
                <a:cs typeface="Times New Roman" pitchFamily="18" charset="0"/>
              </a:rPr>
              <a:t>)</a:t>
            </a:r>
          </a:p>
          <a:p>
            <a:pPr lvl="1"/>
            <a:endParaRPr lang="en-US" sz="2400" dirty="0" smtClean="0">
              <a:cs typeface="Times New Roman" pitchFamily="18" charset="0"/>
            </a:endParaRPr>
          </a:p>
          <a:p>
            <a:pPr lvl="1"/>
            <a:r>
              <a:rPr lang="en-US" sz="2800" dirty="0" smtClean="0">
                <a:cs typeface="Times New Roman" pitchFamily="18" charset="0"/>
              </a:rPr>
              <a:t>Inlet</a:t>
            </a:r>
          </a:p>
          <a:p>
            <a:pPr lvl="1"/>
            <a:r>
              <a:rPr lang="en-US" sz="2800" dirty="0" smtClean="0">
                <a:cs typeface="Times New Roman" pitchFamily="18" charset="0"/>
              </a:rPr>
              <a:t>Trabecular</a:t>
            </a:r>
          </a:p>
          <a:p>
            <a:pPr lvl="1"/>
            <a:r>
              <a:rPr lang="en-US" sz="2800" dirty="0" smtClean="0">
                <a:cs typeface="Times New Roman" pitchFamily="18" charset="0"/>
              </a:rPr>
              <a:t>Outlet </a:t>
            </a:r>
            <a:r>
              <a:rPr lang="en-US" sz="2800" dirty="0">
                <a:cs typeface="Times New Roman" pitchFamily="18" charset="0"/>
              </a:rPr>
              <a:t>/ </a:t>
            </a:r>
            <a:r>
              <a:rPr lang="en-US" sz="2800" dirty="0" err="1" smtClean="0">
                <a:cs typeface="Times New Roman" pitchFamily="18" charset="0"/>
              </a:rPr>
              <a:t>Infundibular</a:t>
            </a:r>
            <a:endParaRPr lang="en-US" sz="2800" dirty="0">
              <a:cs typeface="Times New Roman" pitchFamily="18" charset="0"/>
            </a:endParaRPr>
          </a:p>
        </p:txBody>
      </p:sp>
      <p:pic>
        <p:nvPicPr>
          <p:cNvPr id="8" name="Content Placeholder 3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334000" y="2286000"/>
            <a:ext cx="3628157" cy="3938588"/>
          </a:xfrm>
          <a:prstGeom prst="rect">
            <a:avLst/>
          </a:prstGeom>
          <a:ln w="38100">
            <a:noFill/>
          </a:ln>
        </p:spPr>
      </p:pic>
    </p:spTree>
    <p:extLst>
      <p:ext uri="{BB962C8B-B14F-4D97-AF65-F5344CB8AC3E}">
        <p14:creationId xmlns:p14="http://schemas.microsoft.com/office/powerpoint/2010/main" xmlns="" val="3464136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Trabecular VSD</a:t>
            </a:r>
            <a:endParaRPr lang="en-US" dirty="0"/>
          </a:p>
        </p:txBody>
      </p:sp>
      <p:pic>
        <p:nvPicPr>
          <p:cNvPr id="4098" name="Picture 2" descr="I:\vsd\vids\Fig 20.74 a,b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2000" y="1600200"/>
            <a:ext cx="7351329" cy="3850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143360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Infrequntly</a:t>
            </a:r>
            <a:r>
              <a:rPr lang="en-US" dirty="0" smtClean="0"/>
              <a:t> in isolation </a:t>
            </a:r>
          </a:p>
          <a:p>
            <a:r>
              <a:rPr lang="en-US" dirty="0" smtClean="0"/>
              <a:t>Usual component of ECD</a:t>
            </a:r>
          </a:p>
          <a:p>
            <a:r>
              <a:rPr lang="en-US" dirty="0" err="1" smtClean="0"/>
              <a:t>a/w</a:t>
            </a:r>
            <a:r>
              <a:rPr lang="en-US" dirty="0" smtClean="0"/>
              <a:t> Down`s Syndrome</a:t>
            </a:r>
          </a:p>
          <a:p>
            <a:r>
              <a:rPr lang="en-US" dirty="0" smtClean="0"/>
              <a:t>A4C- ideal view to look for inlet </a:t>
            </a:r>
            <a:r>
              <a:rPr lang="en-US" dirty="0" err="1" smtClean="0"/>
              <a:t>vsd`s</a:t>
            </a:r>
            <a:endParaRPr lang="en-US" dirty="0" smtClean="0"/>
          </a:p>
          <a:p>
            <a:r>
              <a:rPr lang="en-US" dirty="0" smtClean="0"/>
              <a:t>Most inlet defects are large</a:t>
            </a:r>
          </a:p>
          <a:p>
            <a:r>
              <a:rPr lang="en-US" dirty="0" smtClean="0"/>
              <a:t>Look for normal apical displacement of TV</a:t>
            </a:r>
          </a:p>
          <a:p>
            <a:r>
              <a:rPr lang="en-US" dirty="0" smtClean="0"/>
              <a:t>If both valves are in same plane </a:t>
            </a:r>
            <a:r>
              <a:rPr lang="en-US" dirty="0" smtClean="0">
                <a:sym typeface="Wingdings" pitchFamily="2" charset="2"/>
              </a:rPr>
              <a:t> AVCD</a:t>
            </a:r>
          </a:p>
          <a:p>
            <a:r>
              <a:rPr lang="en-US" dirty="0" smtClean="0"/>
              <a:t>If </a:t>
            </a:r>
            <a:r>
              <a:rPr lang="en-US" dirty="0" err="1" smtClean="0"/>
              <a:t>Septal</a:t>
            </a:r>
            <a:r>
              <a:rPr lang="en-US" dirty="0" smtClean="0"/>
              <a:t> </a:t>
            </a:r>
            <a:r>
              <a:rPr lang="en-US" dirty="0" err="1" smtClean="0"/>
              <a:t>Malalignment</a:t>
            </a:r>
            <a:r>
              <a:rPr lang="en-US" dirty="0" smtClean="0"/>
              <a:t> +</a:t>
            </a:r>
            <a:r>
              <a:rPr lang="en-US" dirty="0" smtClean="0">
                <a:sym typeface="Wingdings" pitchFamily="2" charset="2"/>
              </a:rPr>
              <a:t></a:t>
            </a:r>
            <a:r>
              <a:rPr lang="en-US" dirty="0" smtClean="0"/>
              <a:t> R/o </a:t>
            </a:r>
            <a:r>
              <a:rPr lang="en-US" dirty="0" err="1" smtClean="0"/>
              <a:t>stradlling</a:t>
            </a:r>
            <a:r>
              <a:rPr lang="en-US" dirty="0" smtClean="0"/>
              <a:t>/ overriding 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Inlet defects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551542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Inlet VSD</a:t>
            </a:r>
            <a:endParaRPr lang="en-US" dirty="0"/>
          </a:p>
        </p:txBody>
      </p:sp>
      <p:pic>
        <p:nvPicPr>
          <p:cNvPr id="3074" name="Picture 2" descr="I:\vsd\vids\Fig 20.72 a,b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8200" y="1295400"/>
            <a:ext cx="7434146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914400" y="5334000"/>
            <a:ext cx="7467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lphaUcPeriod"/>
            </a:pPr>
            <a:r>
              <a:rPr lang="en-US" dirty="0" smtClean="0"/>
              <a:t>Note the defect &amp; relationship between AV valves</a:t>
            </a:r>
          </a:p>
          <a:p>
            <a:pPr marL="342900" indent="-342900">
              <a:buAutoNum type="alphaUcPeriod"/>
            </a:pPr>
            <a:r>
              <a:rPr lang="en-US" dirty="0" smtClean="0"/>
              <a:t>SAX –Proximity to TV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946823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C:\Users\user\Desktop\vsdecho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5742" t="32545" r="31094" b="22600"/>
          <a:stretch>
            <a:fillRect/>
          </a:stretch>
        </p:blipFill>
        <p:spPr bwMode="auto">
          <a:xfrm>
            <a:off x="990600" y="1600200"/>
            <a:ext cx="6819994" cy="4340026"/>
          </a:xfrm>
          <a:prstGeom prst="rect">
            <a:avLst/>
          </a:prstGeom>
          <a:noFill/>
          <a:ln w="38100">
            <a:noFill/>
          </a:ln>
        </p:spPr>
      </p:pic>
    </p:spTree>
    <p:extLst>
      <p:ext uri="{BB962C8B-B14F-4D97-AF65-F5344CB8AC3E}">
        <p14:creationId xmlns:p14="http://schemas.microsoft.com/office/powerpoint/2010/main" xmlns="" val="1689320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Inlet VSD + OP-ASD</a:t>
            </a:r>
            <a:r>
              <a:rPr lang="en-US" dirty="0" smtClean="0">
                <a:sym typeface="Wingdings" pitchFamily="2" charset="2"/>
              </a:rPr>
              <a:t> AVCD</a:t>
            </a:r>
            <a:endParaRPr lang="en-US" dirty="0"/>
          </a:p>
        </p:txBody>
      </p:sp>
      <p:pic>
        <p:nvPicPr>
          <p:cNvPr id="4" name="Picture 2" descr="I:\vsd\vids\Fig 20.73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600200"/>
            <a:ext cx="4570476" cy="4881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399335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Sub arterial defects</a:t>
            </a:r>
          </a:p>
          <a:p>
            <a:r>
              <a:rPr lang="en-US" dirty="0" smtClean="0"/>
              <a:t>PSAX –classifies into</a:t>
            </a:r>
          </a:p>
          <a:p>
            <a:pPr lvl="1"/>
            <a:r>
              <a:rPr lang="en-US" b="1" dirty="0" smtClean="0">
                <a:solidFill>
                  <a:srgbClr val="FF0000"/>
                </a:solidFill>
              </a:rPr>
              <a:t>SUPRA CRISTAL </a:t>
            </a:r>
            <a:r>
              <a:rPr lang="en-US" dirty="0" smtClean="0"/>
              <a:t>– far left &amp; adjacent to </a:t>
            </a:r>
            <a:r>
              <a:rPr lang="en-US" dirty="0" err="1" smtClean="0"/>
              <a:t>pulm</a:t>
            </a:r>
            <a:r>
              <a:rPr lang="en-US" dirty="0" smtClean="0"/>
              <a:t> valve</a:t>
            </a:r>
          </a:p>
          <a:p>
            <a:pPr lvl="2"/>
            <a:r>
              <a:rPr lang="en-US" dirty="0" smtClean="0"/>
              <a:t>Often small and may be missed- use </a:t>
            </a:r>
            <a:r>
              <a:rPr lang="en-US" dirty="0" err="1" smtClean="0"/>
              <a:t>colour</a:t>
            </a:r>
            <a:r>
              <a:rPr lang="en-US" dirty="0" smtClean="0"/>
              <a:t> </a:t>
            </a:r>
            <a:r>
              <a:rPr lang="en-US" dirty="0" err="1" smtClean="0"/>
              <a:t>doppler</a:t>
            </a:r>
            <a:endParaRPr lang="en-US" dirty="0" smtClean="0"/>
          </a:p>
          <a:p>
            <a:pPr lvl="2"/>
            <a:r>
              <a:rPr lang="en-US" dirty="0" smtClean="0"/>
              <a:t>R/o Aortic </a:t>
            </a:r>
            <a:r>
              <a:rPr lang="en-US" dirty="0" err="1" smtClean="0"/>
              <a:t>Regurg</a:t>
            </a:r>
            <a:r>
              <a:rPr lang="en-US" dirty="0" smtClean="0"/>
              <a:t> ( usually </a:t>
            </a:r>
            <a:r>
              <a:rPr lang="en-US" dirty="0" err="1" smtClean="0"/>
              <a:t>a/w</a:t>
            </a:r>
            <a:r>
              <a:rPr lang="en-US" dirty="0" smtClean="0"/>
              <a:t> enlargement of SOV)</a:t>
            </a:r>
          </a:p>
          <a:p>
            <a:pPr lvl="1"/>
            <a:r>
              <a:rPr lang="en-US" b="1" dirty="0" smtClean="0">
                <a:solidFill>
                  <a:srgbClr val="002060"/>
                </a:solidFill>
              </a:rPr>
              <a:t>INFRACRISTAL</a:t>
            </a:r>
            <a:r>
              <a:rPr lang="en-US" dirty="0" smtClean="0"/>
              <a:t> – almost @ midline &amp; away from </a:t>
            </a:r>
            <a:r>
              <a:rPr lang="en-US" dirty="0" err="1" smtClean="0"/>
              <a:t>pulm</a:t>
            </a:r>
            <a:r>
              <a:rPr lang="en-US" dirty="0" smtClean="0"/>
              <a:t> valve</a:t>
            </a:r>
          </a:p>
          <a:p>
            <a:r>
              <a:rPr lang="en-US" sz="2800" dirty="0" smtClean="0"/>
              <a:t>R/o Aortic Regurgitation </a:t>
            </a:r>
            <a:r>
              <a:rPr lang="en-US" sz="2800" dirty="0" err="1" smtClean="0"/>
              <a:t>esp</a:t>
            </a:r>
            <a:r>
              <a:rPr lang="en-US" sz="2800" dirty="0" smtClean="0"/>
              <a:t> </a:t>
            </a:r>
            <a:r>
              <a:rPr lang="en-US" sz="2800" dirty="0"/>
              <a:t>in </a:t>
            </a:r>
            <a:r>
              <a:rPr lang="en-US" sz="2800" dirty="0" err="1"/>
              <a:t>supracristal</a:t>
            </a:r>
            <a:r>
              <a:rPr lang="en-US" sz="2800" dirty="0"/>
              <a:t> </a:t>
            </a:r>
            <a:r>
              <a:rPr lang="en-US" sz="2800" dirty="0" smtClean="0"/>
              <a:t>defects</a:t>
            </a:r>
          </a:p>
          <a:p>
            <a:pPr lvl="1"/>
            <a:r>
              <a:rPr lang="en-US" sz="2400" dirty="0" smtClean="0"/>
              <a:t>more </a:t>
            </a:r>
            <a:r>
              <a:rPr lang="en-US" sz="2400" dirty="0"/>
              <a:t>common in </a:t>
            </a:r>
            <a:r>
              <a:rPr lang="en-US" sz="2400" dirty="0" smtClean="0"/>
              <a:t>Asians</a:t>
            </a:r>
            <a:endParaRPr lang="en-US" sz="2400" dirty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Outlet defects</a:t>
            </a:r>
            <a:endParaRPr lang="en-US" dirty="0"/>
          </a:p>
        </p:txBody>
      </p:sp>
      <p:pic>
        <p:nvPicPr>
          <p:cNvPr id="4098" name="Picture 2" descr="I:\### ECHO CONFERENCE\ECHO\PPT AVI\vsd psito 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53200" y="304800"/>
            <a:ext cx="2076450" cy="2200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894644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5" name="Picture 3" descr="I:\vsd\vids\Fig 20.68 a-d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" y="228600"/>
            <a:ext cx="8128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2"/>
          <p:cNvSpPr txBox="1">
            <a:spLocks/>
          </p:cNvSpPr>
          <p:nvPr/>
        </p:nvSpPr>
        <p:spPr>
          <a:xfrm>
            <a:off x="5791200" y="3733800"/>
            <a:ext cx="2743200" cy="1905000"/>
          </a:xfrm>
          <a:prstGeom prst="rect">
            <a:avLst/>
          </a:prstGeom>
        </p:spPr>
        <p:txBody>
          <a:bodyPr vert="horz" rtlCol="0" anchor="ctr">
            <a:no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en-US" sz="3200" dirty="0" smtClean="0"/>
              <a:t>Outlet VSD</a:t>
            </a:r>
          </a:p>
          <a:p>
            <a:pPr algn="ctr"/>
            <a:r>
              <a:rPr lang="en-US" sz="3200" dirty="0" smtClean="0"/>
              <a:t>Restrictive</a:t>
            </a:r>
          </a:p>
          <a:p>
            <a:pPr algn="ctr"/>
            <a:r>
              <a:rPr lang="en-US" sz="3200" dirty="0" err="1" smtClean="0"/>
              <a:t>Infracristal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xmlns="" val="1018794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C:\Users\user\Desktop\vsdecho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51782" r="13189" b="62610"/>
          <a:stretch>
            <a:fillRect/>
          </a:stretch>
        </p:blipFill>
        <p:spPr bwMode="auto">
          <a:xfrm>
            <a:off x="914400" y="1600200"/>
            <a:ext cx="3584864" cy="3429000"/>
          </a:xfrm>
          <a:prstGeom prst="rect">
            <a:avLst/>
          </a:prstGeom>
          <a:noFill/>
          <a:ln w="38100">
            <a:noFill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 l="41768" t="23571" r="45123" b="44441"/>
          <a:stretch>
            <a:fillRect/>
          </a:stretch>
        </p:blipFill>
        <p:spPr bwMode="auto">
          <a:xfrm>
            <a:off x="5257800" y="1600200"/>
            <a:ext cx="2895600" cy="3428999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686264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562600" y="274638"/>
            <a:ext cx="3124200" cy="2544762"/>
          </a:xfrm>
        </p:spPr>
        <p:txBody>
          <a:bodyPr>
            <a:normAutofit/>
          </a:bodyPr>
          <a:lstStyle/>
          <a:p>
            <a:pPr algn="ctr"/>
            <a:r>
              <a:rPr lang="en-US" sz="3600" dirty="0" smtClean="0"/>
              <a:t>Outlet VSD</a:t>
            </a:r>
            <a:br>
              <a:rPr lang="en-US" sz="3600" dirty="0" smtClean="0"/>
            </a:br>
            <a:r>
              <a:rPr lang="en-US" sz="3600" dirty="0" smtClean="0"/>
              <a:t>Supra </a:t>
            </a:r>
            <a:r>
              <a:rPr lang="en-US" sz="3600" dirty="0" err="1" smtClean="0"/>
              <a:t>cristal</a:t>
            </a:r>
            <a:r>
              <a:rPr lang="en-US" sz="3600" dirty="0"/>
              <a:t/>
            </a:r>
            <a:br>
              <a:rPr lang="en-US" sz="3600" dirty="0"/>
            </a:br>
            <a:r>
              <a:rPr lang="en-US" sz="3600" dirty="0" smtClean="0"/>
              <a:t>Restrictive</a:t>
            </a:r>
            <a:endParaRPr lang="en-US" sz="3600" dirty="0"/>
          </a:p>
        </p:txBody>
      </p:sp>
      <p:pic>
        <p:nvPicPr>
          <p:cNvPr id="2050" name="Picture 2" descr="I:\vsd\vids\Fig 20.70 a-d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1000" y="304800"/>
            <a:ext cx="4616958" cy="632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ontent Placeholder 1"/>
          <p:cNvSpPr txBox="1">
            <a:spLocks/>
          </p:cNvSpPr>
          <p:nvPr/>
        </p:nvSpPr>
        <p:spPr>
          <a:xfrm>
            <a:off x="5638800" y="3009901"/>
            <a:ext cx="3048000" cy="175260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65760" indent="-256032" algn="l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1792" indent="-228600" algn="l" rtl="0" eaLnBrk="1" latinLnBrk="0" hangingPunct="1">
              <a:spcBef>
                <a:spcPts val="324"/>
              </a:spcBef>
              <a:buClr>
                <a:schemeClr val="accent1"/>
              </a:buClr>
              <a:buFont typeface="Verdana"/>
              <a:buChar char="◦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9536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SzPct val="100000"/>
              <a:buFont typeface="Wingdings 2"/>
              <a:buChar char="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r>
              <a:rPr lang="en-US" sz="2000" dirty="0" smtClean="0"/>
              <a:t>PLAX - Medial angulation</a:t>
            </a:r>
          </a:p>
          <a:p>
            <a:r>
              <a:rPr lang="en-US" sz="2000" dirty="0" smtClean="0"/>
              <a:t>PSAX- confirms </a:t>
            </a:r>
            <a:r>
              <a:rPr lang="en-US" sz="2000" dirty="0" err="1" smtClean="0"/>
              <a:t>supracristal</a:t>
            </a:r>
            <a:r>
              <a:rPr lang="en-US" sz="2000" dirty="0" smtClean="0"/>
              <a:t> location</a:t>
            </a:r>
          </a:p>
        </p:txBody>
      </p:sp>
    </p:spTree>
    <p:extLst>
      <p:ext uri="{BB962C8B-B14F-4D97-AF65-F5344CB8AC3E}">
        <p14:creationId xmlns:p14="http://schemas.microsoft.com/office/powerpoint/2010/main" xmlns="" val="3928801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2637210" y="3581400"/>
            <a:ext cx="4144590" cy="3075222"/>
          </a:xfrm>
          <a:ln w="38100">
            <a:noFill/>
          </a:ln>
        </p:spPr>
      </p:pic>
      <p:pic>
        <p:nvPicPr>
          <p:cNvPr id="5" name="Picture 2" descr="C:\Users\user\Desktop\vsdecho.jpg"/>
          <p:cNvPicPr>
            <a:picLocks noChangeAspect="1" noChangeArrowheads="1"/>
          </p:cNvPicPr>
          <p:nvPr/>
        </p:nvPicPr>
        <p:blipFill>
          <a:blip r:embed="rId4" cstate="print"/>
          <a:srcRect l="12791" r="13953" b="62634"/>
          <a:stretch>
            <a:fillRect/>
          </a:stretch>
        </p:blipFill>
        <p:spPr bwMode="auto">
          <a:xfrm>
            <a:off x="1066800" y="228601"/>
            <a:ext cx="7162800" cy="3159846"/>
          </a:xfrm>
          <a:prstGeom prst="rect">
            <a:avLst/>
          </a:prstGeom>
          <a:noFill/>
          <a:ln w="38100">
            <a:noFill/>
          </a:ln>
        </p:spPr>
      </p:pic>
    </p:spTree>
    <p:extLst>
      <p:ext uri="{BB962C8B-B14F-4D97-AF65-F5344CB8AC3E}">
        <p14:creationId xmlns:p14="http://schemas.microsoft.com/office/powerpoint/2010/main" xmlns="" val="1720352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Content Placeholder 3" descr="vsd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940793" y="1481138"/>
            <a:ext cx="5262413" cy="4525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5746701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525963"/>
          </a:xfrm>
        </p:spPr>
        <p:txBody>
          <a:bodyPr/>
          <a:lstStyle/>
          <a:p>
            <a:r>
              <a:rPr lang="en-US" dirty="0" smtClean="0"/>
              <a:t>Common with outlet defects</a:t>
            </a:r>
          </a:p>
          <a:p>
            <a:r>
              <a:rPr lang="en-US" dirty="0" smtClean="0"/>
              <a:t>Also seen with PM-VSD</a:t>
            </a:r>
          </a:p>
          <a:p>
            <a:r>
              <a:rPr lang="en-US" dirty="0" smtClean="0"/>
              <a:t>Absent Myocardium below the annulus, Unsupported cusp &amp; </a:t>
            </a:r>
            <a:r>
              <a:rPr lang="en-US" dirty="0" err="1" smtClean="0"/>
              <a:t>Venturi</a:t>
            </a:r>
            <a:r>
              <a:rPr lang="en-US" dirty="0" smtClean="0"/>
              <a:t> effect</a:t>
            </a:r>
          </a:p>
          <a:p>
            <a:r>
              <a:rPr lang="en-US" dirty="0" smtClean="0"/>
              <a:t>Surgical closure recommended even in absence of large shunt to reduce risk of progressive AV </a:t>
            </a:r>
            <a:r>
              <a:rPr lang="en-US" dirty="0" err="1" smtClean="0"/>
              <a:t>dysfn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Aortic Regurgitation</a:t>
            </a: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773014675"/>
              </p:ext>
            </p:extLst>
          </p:nvPr>
        </p:nvGraphicFramePr>
        <p:xfrm>
          <a:off x="3276600" y="4572000"/>
          <a:ext cx="5638800" cy="202152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55765"/>
                <a:gridCol w="1177883"/>
                <a:gridCol w="2105152"/>
              </a:tblGrid>
              <a:tr h="649927">
                <a:tc>
                  <a:txBody>
                    <a:bodyPr/>
                    <a:lstStyle/>
                    <a:p>
                      <a:r>
                        <a:rPr lang="en-US" dirty="0" smtClean="0"/>
                        <a:t>VSD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Outlet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 smtClean="0"/>
                        <a:t>Perimembranous</a:t>
                      </a:r>
                      <a:endParaRPr lang="en-US" dirty="0" smtClean="0"/>
                    </a:p>
                  </a:txBody>
                  <a:tcPr/>
                </a:tc>
              </a:tr>
              <a:tr h="721672">
                <a:tc>
                  <a:txBody>
                    <a:bodyPr/>
                    <a:lstStyle/>
                    <a:p>
                      <a:r>
                        <a:rPr lang="en-US" dirty="0" smtClean="0"/>
                        <a:t>Prolapse of Aortic Cusp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73%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14%</a:t>
                      </a:r>
                      <a:endParaRPr lang="en-US" dirty="0"/>
                    </a:p>
                  </a:txBody>
                  <a:tcPr/>
                </a:tc>
              </a:tr>
              <a:tr h="649927">
                <a:tc>
                  <a:txBody>
                    <a:bodyPr/>
                    <a:lstStyle/>
                    <a:p>
                      <a:r>
                        <a:rPr lang="en-US" dirty="0" smtClean="0"/>
                        <a:t>Progression</a:t>
                      </a:r>
                      <a:r>
                        <a:rPr lang="en-US" baseline="0" dirty="0" smtClean="0"/>
                        <a:t> to  significant AR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52-78%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6%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3845275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Usually </a:t>
            </a:r>
            <a:r>
              <a:rPr lang="en-US" dirty="0" err="1" smtClean="0"/>
              <a:t>a/w</a:t>
            </a:r>
            <a:r>
              <a:rPr lang="en-US" dirty="0" smtClean="0"/>
              <a:t> PM-VSD</a:t>
            </a:r>
          </a:p>
          <a:p>
            <a:r>
              <a:rPr lang="en-US" dirty="0" smtClean="0"/>
              <a:t>Membrane of tissue from margin of defect</a:t>
            </a:r>
          </a:p>
          <a:p>
            <a:r>
              <a:rPr lang="en-US" dirty="0" err="1" smtClean="0"/>
              <a:t>Septal</a:t>
            </a:r>
            <a:r>
              <a:rPr lang="en-US" dirty="0" smtClean="0"/>
              <a:t> leaflet of TV incorporated</a:t>
            </a:r>
          </a:p>
          <a:p>
            <a:r>
              <a:rPr lang="en-US" dirty="0" smtClean="0"/>
              <a:t>PLAX &amp; PSAX –seen as thin </a:t>
            </a:r>
            <a:r>
              <a:rPr lang="en-US" dirty="0" err="1" smtClean="0"/>
              <a:t>memb</a:t>
            </a:r>
            <a:r>
              <a:rPr lang="en-US" dirty="0" smtClean="0"/>
              <a:t> pouches – bulge through defect</a:t>
            </a:r>
            <a:r>
              <a:rPr lang="en-US" dirty="0" smtClean="0">
                <a:sym typeface="Wingdings" pitchFamily="2" charset="2"/>
              </a:rPr>
              <a:t> Windsock Appearance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Ventricular </a:t>
            </a:r>
            <a:r>
              <a:rPr lang="en-US" dirty="0" err="1" smtClean="0"/>
              <a:t>Septal</a:t>
            </a:r>
            <a:r>
              <a:rPr lang="en-US" dirty="0" smtClean="0"/>
              <a:t> Aneurysms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239134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77962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Ventricular </a:t>
            </a:r>
            <a:r>
              <a:rPr lang="en-US" dirty="0" err="1" smtClean="0"/>
              <a:t>Septal</a:t>
            </a:r>
            <a:r>
              <a:rPr lang="en-US" dirty="0" smtClean="0"/>
              <a:t> aneurysm</a:t>
            </a:r>
            <a:br>
              <a:rPr lang="en-US" dirty="0" smtClean="0"/>
            </a:br>
            <a:r>
              <a:rPr lang="en-US" dirty="0" smtClean="0"/>
              <a:t>Residual Shunting +</a:t>
            </a:r>
            <a:endParaRPr lang="en-US" dirty="0"/>
          </a:p>
        </p:txBody>
      </p:sp>
      <p:pic>
        <p:nvPicPr>
          <p:cNvPr id="10242" name="Picture 2" descr="I:\vsd\vids\Fig 20.80 a-c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3400" y="2667000"/>
            <a:ext cx="7929756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144830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1266" name="Picture 2" descr="I:\vsd\vids\Fig 20.82 a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1000" y="1981200"/>
            <a:ext cx="3600659" cy="327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I:\vsd\vids\Fig 20.82 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14800" y="1981200"/>
            <a:ext cx="4407056" cy="327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051741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.08% of all CHD</a:t>
            </a:r>
          </a:p>
          <a:p>
            <a:r>
              <a:rPr lang="en-US" dirty="0" smtClean="0"/>
              <a:t>1/3</a:t>
            </a:r>
            <a:r>
              <a:rPr lang="en-US" baseline="30000" dirty="0" smtClean="0"/>
              <a:t>rd</a:t>
            </a:r>
            <a:r>
              <a:rPr lang="en-US" dirty="0" smtClean="0"/>
              <a:t> </a:t>
            </a:r>
            <a:r>
              <a:rPr lang="en-US" dirty="0" err="1" smtClean="0"/>
              <a:t>a/w</a:t>
            </a:r>
            <a:r>
              <a:rPr lang="en-US" dirty="0" smtClean="0"/>
              <a:t> ASD</a:t>
            </a:r>
          </a:p>
          <a:p>
            <a:r>
              <a:rPr lang="en-US" dirty="0" smtClean="0"/>
              <a:t>Acquired </a:t>
            </a:r>
            <a:r>
              <a:rPr lang="en-US" dirty="0" err="1" smtClean="0"/>
              <a:t>Gerbode</a:t>
            </a:r>
            <a:r>
              <a:rPr lang="en-US" dirty="0" smtClean="0"/>
              <a:t>- </a:t>
            </a:r>
          </a:p>
          <a:p>
            <a:pPr lvl="1"/>
            <a:r>
              <a:rPr lang="en-US" dirty="0" smtClean="0"/>
              <a:t>IE</a:t>
            </a:r>
          </a:p>
          <a:p>
            <a:pPr lvl="1"/>
            <a:r>
              <a:rPr lang="en-US" dirty="0" smtClean="0"/>
              <a:t>Trauma</a:t>
            </a:r>
          </a:p>
          <a:p>
            <a:pPr lvl="1"/>
            <a:r>
              <a:rPr lang="en-US" dirty="0" smtClean="0"/>
              <a:t>MI</a:t>
            </a:r>
          </a:p>
          <a:p>
            <a:pPr lvl="1"/>
            <a:r>
              <a:rPr lang="en-US" dirty="0" smtClean="0"/>
              <a:t>Post Surgical closure of </a:t>
            </a:r>
            <a:r>
              <a:rPr lang="en-US" dirty="0" err="1" smtClean="0"/>
              <a:t>vsd</a:t>
            </a:r>
            <a:endParaRPr lang="en-US" dirty="0" smtClean="0"/>
          </a:p>
          <a:p>
            <a:pPr lvl="1"/>
            <a:r>
              <a:rPr lang="en-US" dirty="0" smtClean="0"/>
              <a:t>Post Valve Replacement</a:t>
            </a:r>
          </a:p>
          <a:p>
            <a:r>
              <a:rPr lang="en-US" dirty="0" err="1" smtClean="0"/>
              <a:t>Reimenschneider</a:t>
            </a:r>
            <a:r>
              <a:rPr lang="en-US" dirty="0" smtClean="0"/>
              <a:t> &amp; Moss</a:t>
            </a:r>
          </a:p>
          <a:p>
            <a:pPr lvl="1"/>
            <a:r>
              <a:rPr lang="en-US" dirty="0" smtClean="0"/>
              <a:t>Supra </a:t>
            </a:r>
            <a:r>
              <a:rPr lang="en-US" dirty="0" err="1" smtClean="0"/>
              <a:t>Valvular</a:t>
            </a:r>
            <a:endParaRPr lang="en-US" dirty="0" smtClean="0"/>
          </a:p>
          <a:p>
            <a:pPr lvl="1"/>
            <a:r>
              <a:rPr lang="en-US" dirty="0" smtClean="0"/>
              <a:t>Infra </a:t>
            </a:r>
            <a:r>
              <a:rPr lang="en-US" dirty="0" err="1" smtClean="0"/>
              <a:t>Valvular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Gerbode</a:t>
            </a:r>
            <a:r>
              <a:rPr lang="en-US" dirty="0"/>
              <a:t> Defect</a:t>
            </a:r>
          </a:p>
        </p:txBody>
      </p:sp>
    </p:spTree>
    <p:extLst>
      <p:ext uri="{BB962C8B-B14F-4D97-AF65-F5344CB8AC3E}">
        <p14:creationId xmlns:p14="http://schemas.microsoft.com/office/powerpoint/2010/main" xmlns="" val="16484889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TYPE 1: </a:t>
            </a:r>
          </a:p>
          <a:p>
            <a:pPr lvl="1"/>
            <a:r>
              <a:rPr lang="en-US" dirty="0" err="1" smtClean="0"/>
              <a:t>Supravalvular</a:t>
            </a:r>
            <a:r>
              <a:rPr lang="en-US" dirty="0" smtClean="0"/>
              <a:t> – 1/3</a:t>
            </a:r>
            <a:r>
              <a:rPr lang="en-US" baseline="30000" dirty="0" smtClean="0"/>
              <a:t>rd </a:t>
            </a:r>
            <a:r>
              <a:rPr lang="en-US" dirty="0" smtClean="0"/>
              <a:t> Shunt above the SL of TV</a:t>
            </a:r>
          </a:p>
          <a:p>
            <a:pPr lvl="1"/>
            <a:r>
              <a:rPr lang="en-US" dirty="0" smtClean="0"/>
              <a:t>Direct Type, LC form, usually acquired d/t IE</a:t>
            </a:r>
          </a:p>
          <a:p>
            <a:r>
              <a:rPr lang="en-US" dirty="0" smtClean="0"/>
              <a:t>TYPE 2:</a:t>
            </a:r>
          </a:p>
          <a:p>
            <a:pPr lvl="1"/>
            <a:r>
              <a:rPr lang="en-US" dirty="0" err="1" smtClean="0"/>
              <a:t>Infravalvular</a:t>
            </a:r>
            <a:r>
              <a:rPr lang="en-US" dirty="0" smtClean="0"/>
              <a:t>, MC form, Remaining 2/3</a:t>
            </a:r>
            <a:r>
              <a:rPr lang="en-US" baseline="30000" dirty="0" smtClean="0"/>
              <a:t>rd</a:t>
            </a:r>
            <a:endParaRPr lang="en-US" dirty="0"/>
          </a:p>
          <a:p>
            <a:pPr lvl="1"/>
            <a:r>
              <a:rPr lang="en-US" dirty="0" smtClean="0"/>
              <a:t>LV</a:t>
            </a:r>
            <a:r>
              <a:rPr lang="en-US" dirty="0" smtClean="0">
                <a:sym typeface="Wingdings" pitchFamily="2" charset="2"/>
              </a:rPr>
              <a:t>RV(through defect in TV)RA</a:t>
            </a:r>
          </a:p>
          <a:p>
            <a:pPr lvl="1"/>
            <a:r>
              <a:rPr lang="en-US" dirty="0" err="1" smtClean="0">
                <a:sym typeface="Wingdings" pitchFamily="2" charset="2"/>
              </a:rPr>
              <a:t>Septal</a:t>
            </a:r>
            <a:r>
              <a:rPr lang="en-US" dirty="0" smtClean="0">
                <a:sym typeface="Wingdings" pitchFamily="2" charset="2"/>
              </a:rPr>
              <a:t> Leaflet Perforation</a:t>
            </a:r>
          </a:p>
          <a:p>
            <a:pPr lvl="1"/>
            <a:r>
              <a:rPr lang="en-US" dirty="0" smtClean="0">
                <a:sym typeface="Wingdings" pitchFamily="2" charset="2"/>
              </a:rPr>
              <a:t>Indirect type</a:t>
            </a:r>
          </a:p>
          <a:p>
            <a:r>
              <a:rPr lang="en-US" dirty="0" smtClean="0">
                <a:sym typeface="Wingdings" pitchFamily="2" charset="2"/>
              </a:rPr>
              <a:t>TYPE 3:</a:t>
            </a:r>
          </a:p>
          <a:p>
            <a:pPr lvl="1"/>
            <a:r>
              <a:rPr lang="en-US" dirty="0" smtClean="0">
                <a:sym typeface="Wingdings" pitchFamily="2" charset="2"/>
              </a:rPr>
              <a:t>Combined </a:t>
            </a:r>
            <a:r>
              <a:rPr lang="en-US" dirty="0" err="1" smtClean="0">
                <a:sym typeface="Wingdings" pitchFamily="2" charset="2"/>
              </a:rPr>
              <a:t>supravalvular</a:t>
            </a:r>
            <a:r>
              <a:rPr lang="en-US" dirty="0" smtClean="0">
                <a:sym typeface="Wingdings" pitchFamily="2" charset="2"/>
              </a:rPr>
              <a:t> &amp; </a:t>
            </a:r>
            <a:r>
              <a:rPr lang="en-US" dirty="0" err="1" smtClean="0">
                <a:sym typeface="Wingdings" pitchFamily="2" charset="2"/>
              </a:rPr>
              <a:t>Infrvalvular</a:t>
            </a:r>
            <a:endParaRPr lang="en-US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Classification of </a:t>
            </a:r>
            <a:r>
              <a:rPr lang="en-US" dirty="0" err="1" smtClean="0"/>
              <a:t>Gerbode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88222561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Image result for gerbode defec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229600" cy="518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920240" y="5166360"/>
            <a:ext cx="7239000" cy="1600200"/>
          </a:xfrm>
        </p:spPr>
        <p:txBody>
          <a:bodyPr/>
          <a:lstStyle/>
          <a:p>
            <a:r>
              <a:rPr lang="en-US" dirty="0"/>
              <a:t>B</a:t>
            </a:r>
            <a:r>
              <a:rPr lang="en-US" dirty="0" smtClean="0"/>
              <a:t>etween LV </a:t>
            </a:r>
            <a:r>
              <a:rPr lang="en-US" dirty="0" smtClean="0">
                <a:sym typeface="Wingdings" pitchFamily="2" charset="2"/>
              </a:rPr>
              <a:t> RA</a:t>
            </a:r>
          </a:p>
          <a:p>
            <a:pPr lvl="1"/>
            <a:r>
              <a:rPr lang="en-US" dirty="0" smtClean="0">
                <a:sym typeface="Wingdings" pitchFamily="2" charset="2"/>
              </a:rPr>
              <a:t>Direct / Indirect</a:t>
            </a:r>
          </a:p>
          <a:p>
            <a:r>
              <a:rPr lang="en-US" dirty="0" smtClean="0">
                <a:sym typeface="Wingdings" pitchFamily="2" charset="2"/>
              </a:rPr>
              <a:t>Defect seen below the AV but above TV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018725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Gerbode</a:t>
            </a:r>
            <a:r>
              <a:rPr lang="en-US" dirty="0" smtClean="0"/>
              <a:t> Defect</a:t>
            </a:r>
            <a:endParaRPr lang="en-US" dirty="0"/>
          </a:p>
        </p:txBody>
      </p:sp>
      <p:pic>
        <p:nvPicPr>
          <p:cNvPr id="12290" name="Picture 2" descr="I:\vsd\vids\Fig 20.83 a,b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9600" y="1676400"/>
            <a:ext cx="7865806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933979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cs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81200" y="1905000"/>
            <a:ext cx="4962525" cy="37709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00363" y="2171700"/>
            <a:ext cx="3343275" cy="251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314118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4600" y="304800"/>
            <a:ext cx="4419599" cy="63100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400467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38200" y="1066800"/>
            <a:ext cx="2209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/>
              <a:t>HOW ?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838200" y="4953000"/>
            <a:ext cx="2209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/>
              <a:t>WHEN ?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838200" y="2895600"/>
            <a:ext cx="2590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/>
              <a:t>WHERE ?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638800" y="3048000"/>
            <a:ext cx="2667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/>
              <a:t> WHICH?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791200" y="1063593"/>
            <a:ext cx="2514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/>
              <a:t>WHAT ?</a:t>
            </a:r>
            <a:endParaRPr lang="en-US" dirty="0"/>
          </a:p>
        </p:txBody>
      </p:sp>
      <p:pic>
        <p:nvPicPr>
          <p:cNvPr id="2050" name="Picture 2" descr="Image result for quest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49015" y="2345650"/>
            <a:ext cx="2295525" cy="2638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5791200" y="4876800"/>
            <a:ext cx="2209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/>
              <a:t>WHY ?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7402" y="289718"/>
            <a:ext cx="4367492" cy="61872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366581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tx1"/>
                </a:solidFill>
              </a:rPr>
              <a:t>Doppler Imaging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en-US" sz="2800" dirty="0" smtClean="0"/>
              <a:t>Helps in</a:t>
            </a:r>
          </a:p>
          <a:p>
            <a:pPr lvl="1" algn="just">
              <a:buFont typeface="Wingdings" pitchFamily="2" charset="2"/>
              <a:buChar char="ü"/>
            </a:pPr>
            <a:r>
              <a:rPr lang="en-US" sz="2400" i="1" dirty="0" smtClean="0"/>
              <a:t>Diagnosis</a:t>
            </a:r>
          </a:p>
          <a:p>
            <a:pPr lvl="1" algn="just">
              <a:buFont typeface="Wingdings" pitchFamily="2" charset="2"/>
              <a:buChar char="ü"/>
            </a:pPr>
            <a:r>
              <a:rPr lang="en-US" sz="2400" i="1" dirty="0" smtClean="0"/>
              <a:t>Assess flow direction &amp; timing</a:t>
            </a:r>
          </a:p>
          <a:p>
            <a:pPr lvl="1" algn="just">
              <a:buFont typeface="Wingdings" pitchFamily="2" charset="2"/>
              <a:buChar char="ü"/>
            </a:pPr>
            <a:r>
              <a:rPr lang="en-US" sz="2400" i="1" dirty="0" smtClean="0"/>
              <a:t>Velocity of flow</a:t>
            </a:r>
          </a:p>
          <a:p>
            <a:pPr lvl="1" algn="just">
              <a:buFont typeface="Wingdings" pitchFamily="2" charset="2"/>
              <a:buChar char="ü"/>
            </a:pPr>
            <a:endParaRPr lang="en-US" dirty="0" smtClean="0"/>
          </a:p>
          <a:p>
            <a:pPr algn="just"/>
            <a:r>
              <a:rPr lang="en-US" sz="2800" dirty="0" smtClean="0"/>
              <a:t>Smaller defect </a:t>
            </a:r>
            <a:r>
              <a:rPr lang="en-US" sz="2800" dirty="0" smtClean="0">
                <a:sym typeface="Wingdings" pitchFamily="2" charset="2"/>
              </a:rPr>
              <a:t> </a:t>
            </a:r>
            <a:r>
              <a:rPr lang="en-US" sz="2800" dirty="0" smtClean="0"/>
              <a:t>turbulent high velocity thin jet</a:t>
            </a:r>
          </a:p>
          <a:p>
            <a:pPr algn="just"/>
            <a:r>
              <a:rPr lang="en-US" sz="2800" dirty="0"/>
              <a:t>L</a:t>
            </a:r>
            <a:r>
              <a:rPr lang="en-US" sz="2800" dirty="0" smtClean="0"/>
              <a:t>arger defect </a:t>
            </a:r>
            <a:r>
              <a:rPr lang="en-US" sz="2800" dirty="0" smtClean="0">
                <a:sym typeface="Wingdings" pitchFamily="2" charset="2"/>
              </a:rPr>
              <a:t> </a:t>
            </a:r>
            <a:r>
              <a:rPr lang="en-US" sz="2800" dirty="0" smtClean="0"/>
              <a:t>wider low velocity jet.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3496" t="14903" r="32155" b="49242"/>
          <a:stretch>
            <a:fillRect/>
          </a:stretch>
        </p:blipFill>
        <p:spPr bwMode="auto">
          <a:xfrm>
            <a:off x="914400" y="228599"/>
            <a:ext cx="7391400" cy="3359727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/>
          <a:srcRect l="23630" t="24603" r="53487" b="39218"/>
          <a:stretch>
            <a:fillRect/>
          </a:stretch>
        </p:blipFill>
        <p:spPr bwMode="auto">
          <a:xfrm>
            <a:off x="923925" y="3657600"/>
            <a:ext cx="3343275" cy="29718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4720601" y="3886200"/>
            <a:ext cx="3966199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PG across VSD</a:t>
            </a:r>
          </a:p>
          <a:p>
            <a:endParaRPr lang="en-US" sz="2400" b="1" dirty="0" smtClean="0"/>
          </a:p>
          <a:p>
            <a:r>
              <a:rPr lang="en-US" sz="2000" dirty="0" smtClean="0"/>
              <a:t>A &amp; B. High jet velocities  suggesting </a:t>
            </a:r>
            <a:r>
              <a:rPr lang="en-US" sz="2000" dirty="0" smtClean="0">
                <a:sym typeface="Wingdings" pitchFamily="2" charset="2"/>
              </a:rPr>
              <a:t> </a:t>
            </a:r>
            <a:r>
              <a:rPr lang="en-US" sz="2000" dirty="0" smtClean="0"/>
              <a:t>normal RVSP</a:t>
            </a:r>
          </a:p>
          <a:p>
            <a:endParaRPr lang="en-US" sz="2000" dirty="0" smtClean="0"/>
          </a:p>
          <a:p>
            <a:r>
              <a:rPr lang="en-US" sz="2000" dirty="0" smtClean="0"/>
              <a:t>C. Low Jet velocity (PG ≈25 mmHg) </a:t>
            </a:r>
            <a:r>
              <a:rPr lang="en-US" sz="2000" dirty="0" smtClean="0">
                <a:sym typeface="Wingdings" pitchFamily="2" charset="2"/>
              </a:rPr>
              <a:t></a:t>
            </a:r>
            <a:r>
              <a:rPr lang="en-US" sz="2000" dirty="0" smtClean="0"/>
              <a:t> high RVSP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3420" t="36905" r="32015" b="26695"/>
          <a:stretch>
            <a:fillRect/>
          </a:stretch>
        </p:blipFill>
        <p:spPr bwMode="auto">
          <a:xfrm>
            <a:off x="838200" y="152400"/>
            <a:ext cx="7467600" cy="3429259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print"/>
          <a:srcRect l="23672" t="32895" r="52655" b="28947"/>
          <a:stretch>
            <a:fillRect/>
          </a:stretch>
        </p:blipFill>
        <p:spPr bwMode="auto">
          <a:xfrm>
            <a:off x="838200" y="3657600"/>
            <a:ext cx="3384331" cy="306705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4343401" y="4114800"/>
            <a:ext cx="419099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lphaUcPeriod"/>
            </a:pPr>
            <a:r>
              <a:rPr lang="en-US" sz="2000" b="1" dirty="0" smtClean="0"/>
              <a:t>Large outlet VSD </a:t>
            </a:r>
            <a:r>
              <a:rPr lang="en-US" sz="2000" dirty="0" smtClean="0"/>
              <a:t>resulting in </a:t>
            </a:r>
            <a:r>
              <a:rPr lang="en-US" sz="2000" dirty="0" err="1" smtClean="0"/>
              <a:t>Eisenmenger</a:t>
            </a:r>
            <a:endParaRPr lang="en-US" sz="2000" dirty="0" smtClean="0"/>
          </a:p>
          <a:p>
            <a:pPr marL="457200" indent="-457200">
              <a:buAutoNum type="alphaUcPeriod"/>
            </a:pPr>
            <a:endParaRPr lang="en-US" sz="2000" dirty="0" smtClean="0"/>
          </a:p>
          <a:p>
            <a:r>
              <a:rPr lang="en-US" sz="2000" dirty="0" smtClean="0"/>
              <a:t>B. High velocity TR jet confirm elevated RVSP</a:t>
            </a:r>
          </a:p>
          <a:p>
            <a:endParaRPr lang="en-US" sz="2000" dirty="0" smtClean="0"/>
          </a:p>
          <a:p>
            <a:r>
              <a:rPr lang="en-US" sz="2000" dirty="0" smtClean="0"/>
              <a:t>C. PW  Doppler consistent with PH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 smtClean="0">
                <a:solidFill>
                  <a:schemeClr val="tx1"/>
                </a:solidFill>
              </a:rPr>
              <a:t>Doppler</a:t>
            </a:r>
            <a:r>
              <a:rPr lang="en-US" b="1" dirty="0" smtClean="0">
                <a:solidFill>
                  <a:schemeClr val="tx1"/>
                </a:solidFill>
              </a:rPr>
              <a:t> Measurements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22437"/>
            <a:ext cx="8229600" cy="4525963"/>
          </a:xfrm>
        </p:spPr>
        <p:txBody>
          <a:bodyPr>
            <a:noAutofit/>
          </a:bodyPr>
          <a:lstStyle/>
          <a:p>
            <a:r>
              <a:rPr lang="en-US" sz="2400" dirty="0" smtClean="0">
                <a:sym typeface="Wingdings" pitchFamily="2" charset="2"/>
              </a:rPr>
              <a:t>IVG (mmHg)  =  4v² {modified Bernoulli equation}</a:t>
            </a:r>
          </a:p>
          <a:p>
            <a:endParaRPr lang="en-US" sz="2400" dirty="0" smtClean="0">
              <a:sym typeface="Wingdings" pitchFamily="2" charset="2"/>
            </a:endParaRPr>
          </a:p>
          <a:p>
            <a:r>
              <a:rPr lang="en-US" sz="2400" dirty="0" smtClean="0">
                <a:sym typeface="Wingdings" pitchFamily="2" charset="2"/>
              </a:rPr>
              <a:t>PG (mmHg) =  LVSP – RVSP</a:t>
            </a:r>
          </a:p>
          <a:p>
            <a:pPr>
              <a:buNone/>
            </a:pPr>
            <a:r>
              <a:rPr lang="en-US" sz="2400" dirty="0" smtClean="0">
                <a:sym typeface="Wingdings" pitchFamily="2" charset="2"/>
              </a:rPr>
              <a:t>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</a:p>
          <a:p>
            <a:r>
              <a:rPr lang="en-US" sz="2400" dirty="0" smtClean="0">
                <a:sym typeface="Wingdings" pitchFamily="2" charset="2"/>
              </a:rPr>
              <a:t>LVSP -  PG jet  =  RVSP  ≈  PASP (mmHg)</a:t>
            </a:r>
          </a:p>
          <a:p>
            <a:pPr>
              <a:buNone/>
            </a:pPr>
            <a:r>
              <a:rPr lang="en-US" sz="2400" dirty="0" smtClean="0">
                <a:sym typeface="Wingdings" pitchFamily="2" charset="2"/>
              </a:rPr>
              <a:t> </a:t>
            </a:r>
          </a:p>
          <a:p>
            <a:r>
              <a:rPr lang="en-US" sz="2400" dirty="0" smtClean="0">
                <a:sym typeface="Wingdings" pitchFamily="2" charset="2"/>
              </a:rPr>
              <a:t>RVSP (mmHg)  =  cuff systolic BP – 4v² </a:t>
            </a:r>
          </a:p>
          <a:p>
            <a:pPr>
              <a:buNone/>
            </a:pPr>
            <a:r>
              <a:rPr lang="en-US" sz="2400" dirty="0" smtClean="0">
                <a:sym typeface="Wingdings" pitchFamily="2" charset="2"/>
              </a:rPr>
              <a:t>     [ if TR present, RVSP (mmHg) =RAP+4V</a:t>
            </a:r>
            <a:r>
              <a:rPr lang="en-US" sz="2400" baseline="30000" dirty="0" smtClean="0">
                <a:sym typeface="Wingdings" pitchFamily="2" charset="2"/>
              </a:rPr>
              <a:t>2</a:t>
            </a:r>
            <a:r>
              <a:rPr lang="en-US" sz="2400" baseline="-30000" dirty="0" smtClean="0">
                <a:sym typeface="Wingdings" pitchFamily="2" charset="2"/>
              </a:rPr>
              <a:t>TR </a:t>
            </a:r>
            <a:r>
              <a:rPr lang="en-US" sz="2400" dirty="0" smtClean="0">
                <a:sym typeface="Wingdings" pitchFamily="2" charset="2"/>
              </a:rPr>
              <a:t>]    </a:t>
            </a:r>
          </a:p>
          <a:p>
            <a:pPr>
              <a:buNone/>
            </a:pP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tx1"/>
                </a:solidFill>
              </a:rPr>
              <a:t>Shunt </a:t>
            </a:r>
            <a:r>
              <a:rPr lang="en-US" b="1" dirty="0" smtClean="0">
                <a:solidFill>
                  <a:schemeClr val="tx1"/>
                </a:solidFill>
                <a:sym typeface="Wingdings" pitchFamily="2" charset="2"/>
              </a:rPr>
              <a:t>Quantification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1"/>
            <a:ext cx="8229600" cy="3810000"/>
          </a:xfrm>
        </p:spPr>
        <p:txBody>
          <a:bodyPr/>
          <a:lstStyle/>
          <a:p>
            <a:r>
              <a:rPr lang="en-US" dirty="0" smtClean="0"/>
              <a:t>Two methods</a:t>
            </a:r>
          </a:p>
          <a:p>
            <a:pPr lvl="1">
              <a:buNone/>
            </a:pPr>
            <a:r>
              <a:rPr lang="en-US" i="1" dirty="0" smtClean="0"/>
              <a:t>1. </a:t>
            </a:r>
            <a:r>
              <a:rPr lang="en-US" i="1" dirty="0" smtClean="0">
                <a:sym typeface="Wingdings" pitchFamily="2" charset="2"/>
              </a:rPr>
              <a:t>Shunt (</a:t>
            </a:r>
            <a:r>
              <a:rPr lang="en-US" i="1" dirty="0" err="1" smtClean="0">
                <a:sym typeface="Wingdings" pitchFamily="2" charset="2"/>
              </a:rPr>
              <a:t>Qp</a:t>
            </a:r>
            <a:r>
              <a:rPr lang="en-US" i="1" dirty="0" smtClean="0">
                <a:sym typeface="Wingdings" pitchFamily="2" charset="2"/>
              </a:rPr>
              <a:t>/Qs): CO</a:t>
            </a:r>
            <a:r>
              <a:rPr lang="en-US" i="1" baseline="-32000" dirty="0" smtClean="0">
                <a:sym typeface="Wingdings" pitchFamily="2" charset="2"/>
              </a:rPr>
              <a:t>PV</a:t>
            </a:r>
            <a:r>
              <a:rPr lang="en-US" i="1" dirty="0" smtClean="0">
                <a:sym typeface="Wingdings" pitchFamily="2" charset="2"/>
              </a:rPr>
              <a:t>/CO</a:t>
            </a:r>
            <a:r>
              <a:rPr lang="en-US" i="1" baseline="-32000" dirty="0" smtClean="0">
                <a:sym typeface="Wingdings" pitchFamily="2" charset="2"/>
              </a:rPr>
              <a:t>AV</a:t>
            </a:r>
          </a:p>
          <a:p>
            <a:pPr lvl="1">
              <a:buNone/>
            </a:pPr>
            <a:r>
              <a:rPr lang="en-US" i="1" dirty="0" smtClean="0"/>
              <a:t>2. </a:t>
            </a:r>
            <a:r>
              <a:rPr lang="en-US" i="1" dirty="0" err="1" smtClean="0"/>
              <a:t>Qp</a:t>
            </a:r>
            <a:r>
              <a:rPr lang="en-US" i="1" dirty="0" smtClean="0"/>
              <a:t> = Qs + VSD shunt</a:t>
            </a:r>
          </a:p>
          <a:p>
            <a:pPr lvl="1">
              <a:buNone/>
            </a:pPr>
            <a:endParaRPr lang="en-US" i="1" dirty="0" smtClean="0"/>
          </a:p>
          <a:p>
            <a:pPr algn="just">
              <a:buNone/>
            </a:pPr>
            <a:r>
              <a:rPr lang="en-US" dirty="0" smtClean="0"/>
              <a:t>    </a:t>
            </a:r>
            <a:r>
              <a:rPr lang="en-US" sz="2400" i="1" dirty="0" smtClean="0"/>
              <a:t>(Second method had better correlation with shunt ratios determined by the </a:t>
            </a:r>
            <a:r>
              <a:rPr lang="en-US" sz="2400" i="1" dirty="0" err="1" smtClean="0"/>
              <a:t>Fick</a:t>
            </a:r>
            <a:r>
              <a:rPr lang="en-US" sz="2400" i="1" dirty="0" smtClean="0"/>
              <a:t> method than the standard pulsed Doppler calculation of </a:t>
            </a:r>
            <a:r>
              <a:rPr lang="en-US" sz="2400" i="1" dirty="0" err="1" smtClean="0"/>
              <a:t>Qp</a:t>
            </a:r>
            <a:r>
              <a:rPr lang="en-US" sz="2400" i="1" dirty="0" smtClean="0"/>
              <a:t> /Qs)</a:t>
            </a:r>
            <a:endParaRPr lang="en-US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>
                <a:solidFill>
                  <a:schemeClr val="tx1"/>
                </a:solidFill>
              </a:rPr>
              <a:t>TEE in VSD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754563"/>
          </a:xfrm>
        </p:spPr>
        <p:txBody>
          <a:bodyPr>
            <a:normAutofit fontScale="92500" lnSpcReduction="10000"/>
          </a:bodyPr>
          <a:lstStyle/>
          <a:p>
            <a:r>
              <a:rPr lang="en-US" b="1" dirty="0" smtClean="0"/>
              <a:t>Preoperative TEE </a:t>
            </a:r>
            <a:r>
              <a:rPr lang="en-US" dirty="0" smtClean="0"/>
              <a:t>exam confirm</a:t>
            </a:r>
          </a:p>
          <a:p>
            <a:pPr lvl="1">
              <a:buFont typeface="Wingdings" pitchFamily="2" charset="2"/>
              <a:buChar char="Ø"/>
            </a:pPr>
            <a:r>
              <a:rPr lang="en-US" i="1" dirty="0" smtClean="0"/>
              <a:t>Defect location, size and numbers.</a:t>
            </a:r>
          </a:p>
          <a:p>
            <a:pPr lvl="1">
              <a:buFont typeface="Wingdings" pitchFamily="2" charset="2"/>
              <a:buChar char="Ø"/>
            </a:pPr>
            <a:r>
              <a:rPr lang="en-US" i="1" dirty="0" smtClean="0"/>
              <a:t>Shunt direction &amp; magnitude</a:t>
            </a:r>
          </a:p>
          <a:p>
            <a:pPr lvl="1">
              <a:buFont typeface="Wingdings" pitchFamily="2" charset="2"/>
              <a:buChar char="Ø"/>
            </a:pPr>
            <a:r>
              <a:rPr lang="en-US" i="1" dirty="0" smtClean="0"/>
              <a:t>Cardiac chamber size and PA dimension</a:t>
            </a:r>
          </a:p>
          <a:p>
            <a:pPr lvl="1">
              <a:buFont typeface="Wingdings" pitchFamily="2" charset="2"/>
              <a:buChar char="Ø"/>
            </a:pPr>
            <a:r>
              <a:rPr lang="en-US" i="1" dirty="0" smtClean="0"/>
              <a:t>Competence of AV valve, </a:t>
            </a:r>
            <a:r>
              <a:rPr lang="en-US" i="1" dirty="0" err="1" smtClean="0"/>
              <a:t>septal</a:t>
            </a:r>
            <a:r>
              <a:rPr lang="en-US" i="1" dirty="0" smtClean="0"/>
              <a:t> </a:t>
            </a:r>
            <a:r>
              <a:rPr lang="en-US" i="1" dirty="0" err="1" smtClean="0"/>
              <a:t>malalignment</a:t>
            </a:r>
            <a:r>
              <a:rPr lang="en-US" i="1" dirty="0" smtClean="0"/>
              <a:t>, LVOT or RVOT obstruction</a:t>
            </a:r>
          </a:p>
          <a:p>
            <a:pPr lvl="1">
              <a:buFont typeface="Wingdings" pitchFamily="2" charset="2"/>
              <a:buChar char="Ø"/>
            </a:pPr>
            <a:r>
              <a:rPr lang="en-US" i="1" dirty="0" smtClean="0"/>
              <a:t>Evidence of pulmonary hypertension and </a:t>
            </a:r>
          </a:p>
          <a:p>
            <a:pPr lvl="1">
              <a:buFont typeface="Wingdings" pitchFamily="2" charset="2"/>
              <a:buChar char="Ø"/>
            </a:pPr>
            <a:r>
              <a:rPr lang="en-US" i="1" dirty="0" smtClean="0"/>
              <a:t>Associated cardiac anomalies</a:t>
            </a:r>
          </a:p>
          <a:p>
            <a:pPr lvl="1">
              <a:buNone/>
            </a:pPr>
            <a:endParaRPr lang="en-US" dirty="0" smtClean="0"/>
          </a:p>
          <a:p>
            <a:r>
              <a:rPr lang="en-US" b="1" dirty="0" smtClean="0"/>
              <a:t>Post-operative TEE  </a:t>
            </a:r>
            <a:r>
              <a:rPr lang="en-US" dirty="0" smtClean="0"/>
              <a:t>provide information about</a:t>
            </a:r>
          </a:p>
          <a:p>
            <a:pPr lvl="1">
              <a:buFont typeface="Wingdings" pitchFamily="2" charset="2"/>
              <a:buChar char="Ø"/>
            </a:pPr>
            <a:r>
              <a:rPr lang="en-US" i="1" dirty="0" smtClean="0"/>
              <a:t>Presence of residual shunts </a:t>
            </a:r>
          </a:p>
          <a:p>
            <a:pPr lvl="1">
              <a:buFont typeface="Wingdings" pitchFamily="2" charset="2"/>
              <a:buChar char="Ø"/>
            </a:pPr>
            <a:r>
              <a:rPr lang="en-US" i="1" dirty="0" smtClean="0"/>
              <a:t>Outflow tract obstruction</a:t>
            </a:r>
          </a:p>
          <a:p>
            <a:pPr lvl="1">
              <a:buFont typeface="Wingdings" pitchFamily="2" charset="2"/>
              <a:buChar char="Ø"/>
            </a:pPr>
            <a:r>
              <a:rPr lang="en-US" i="1" dirty="0" smtClean="0"/>
              <a:t>Changes in severity of </a:t>
            </a:r>
            <a:r>
              <a:rPr lang="en-US" i="1" dirty="0" err="1" smtClean="0"/>
              <a:t>valvular</a:t>
            </a:r>
            <a:r>
              <a:rPr lang="en-US" i="1" dirty="0" smtClean="0"/>
              <a:t> regurgitation etc.</a:t>
            </a:r>
          </a:p>
          <a:p>
            <a:pPr lvl="1">
              <a:buNone/>
            </a:pPr>
            <a:endParaRPr lang="en-US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l="11359" t="16836" r="27114" b="7401"/>
          <a:stretch>
            <a:fillRect/>
          </a:stretch>
        </p:blipFill>
        <p:spPr bwMode="auto">
          <a:xfrm>
            <a:off x="186266" y="381000"/>
            <a:ext cx="8805334" cy="609600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1190" t="16836" r="30122" b="5717"/>
          <a:stretch>
            <a:fillRect/>
          </a:stretch>
        </p:blipFill>
        <p:spPr bwMode="auto">
          <a:xfrm>
            <a:off x="228600" y="228600"/>
            <a:ext cx="8627165" cy="640080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1191" t="13469" r="28228" b="7401"/>
          <a:stretch>
            <a:fillRect/>
          </a:stretch>
        </p:blipFill>
        <p:spPr bwMode="auto">
          <a:xfrm>
            <a:off x="228600" y="304800"/>
            <a:ext cx="8613842" cy="632579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624078" indent="-514350">
              <a:buFont typeface="+mj-lt"/>
              <a:buAutoNum type="arabicPeriod"/>
            </a:pPr>
            <a:r>
              <a:rPr lang="en-US" sz="3200" dirty="0" smtClean="0"/>
              <a:t>How is it formed ?</a:t>
            </a:r>
          </a:p>
          <a:p>
            <a:pPr marL="624078" indent="-514350">
              <a:buFont typeface="+mj-lt"/>
              <a:buAutoNum type="arabicPeriod"/>
            </a:pPr>
            <a:r>
              <a:rPr lang="en-US" sz="3200" dirty="0" smtClean="0"/>
              <a:t>What lies where ?</a:t>
            </a:r>
          </a:p>
          <a:p>
            <a:pPr marL="624078" indent="-514350">
              <a:buFont typeface="+mj-lt"/>
              <a:buAutoNum type="arabicPeriod"/>
            </a:pPr>
            <a:r>
              <a:rPr lang="en-US" sz="3200" dirty="0" smtClean="0"/>
              <a:t>How to look ?</a:t>
            </a:r>
          </a:p>
          <a:p>
            <a:pPr marL="624078" indent="-514350">
              <a:buFont typeface="+mj-lt"/>
              <a:buAutoNum type="arabicPeriod"/>
            </a:pPr>
            <a:r>
              <a:rPr lang="en-US" sz="3200" dirty="0" smtClean="0"/>
              <a:t>What to look ?</a:t>
            </a:r>
          </a:p>
          <a:p>
            <a:pPr marL="624078" indent="-514350">
              <a:buFont typeface="+mj-lt"/>
              <a:buAutoNum type="arabicPeriod"/>
            </a:pPr>
            <a:r>
              <a:rPr lang="en-US" sz="3200" dirty="0" smtClean="0"/>
              <a:t>What to do ?</a:t>
            </a:r>
          </a:p>
          <a:p>
            <a:pPr marL="624078" indent="-514350">
              <a:buFont typeface="+mj-lt"/>
              <a:buAutoNum type="arabicPeriod"/>
            </a:pPr>
            <a:r>
              <a:rPr lang="en-US" sz="3200" dirty="0" smtClean="0"/>
              <a:t>When to do ?</a:t>
            </a:r>
          </a:p>
          <a:p>
            <a:pPr marL="624078" indent="-514350">
              <a:buFont typeface="+mj-lt"/>
              <a:buAutoNum type="arabicPeriod"/>
            </a:pPr>
            <a:endParaRPr lang="en-US" sz="3200" dirty="0" smtClean="0"/>
          </a:p>
        </p:txBody>
      </p:sp>
      <p:pic>
        <p:nvPicPr>
          <p:cNvPr id="3074" name="Picture 2" descr="Image result for quest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524000"/>
            <a:ext cx="3981450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518714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b="1" dirty="0" smtClean="0">
                <a:solidFill>
                  <a:schemeClr val="tx1"/>
                </a:solidFill>
              </a:rPr>
              <a:t>Echo criteria for patients selection for </a:t>
            </a:r>
            <a:r>
              <a:rPr lang="en-US" sz="2800" b="1" dirty="0" err="1" smtClean="0">
                <a:solidFill>
                  <a:schemeClr val="tx1"/>
                </a:solidFill>
              </a:rPr>
              <a:t>transcatheter</a:t>
            </a:r>
            <a:r>
              <a:rPr lang="en-US" sz="2800" b="1" dirty="0" smtClean="0">
                <a:solidFill>
                  <a:schemeClr val="tx1"/>
                </a:solidFill>
              </a:rPr>
              <a:t> VSD closure</a:t>
            </a: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4525963"/>
          </a:xfrm>
        </p:spPr>
        <p:txBody>
          <a:bodyPr>
            <a:normAutofit fontScale="92500" lnSpcReduction="10000"/>
          </a:bodyPr>
          <a:lstStyle/>
          <a:p>
            <a:pPr fontAlgn="base"/>
            <a:r>
              <a:rPr lang="en-US" b="1" dirty="0" smtClean="0"/>
              <a:t>Class </a:t>
            </a:r>
            <a:r>
              <a:rPr lang="en-US" b="1" dirty="0" err="1" smtClean="0"/>
              <a:t>IIb</a:t>
            </a:r>
            <a:endParaRPr lang="en-US" b="1" i="1" dirty="0" smtClean="0"/>
          </a:p>
          <a:p>
            <a:pPr algn="just" fontAlgn="base">
              <a:buNone/>
            </a:pPr>
            <a:r>
              <a:rPr lang="en-US" b="1" dirty="0" smtClean="0"/>
              <a:t>    </a:t>
            </a:r>
            <a:r>
              <a:rPr lang="en-US" sz="2600" i="1" dirty="0" smtClean="0"/>
              <a:t>Device closure of a </a:t>
            </a:r>
            <a:r>
              <a:rPr lang="en-US" sz="2600" b="1" i="1" dirty="0" smtClean="0"/>
              <a:t>muscular</a:t>
            </a:r>
            <a:r>
              <a:rPr lang="en-US" sz="2600" i="1" dirty="0" smtClean="0"/>
              <a:t> VSD may be considered, especially if the VSD is remote from the tricuspid valve and the aorta, if the VSD is associated with severe left-sided heart chamber enlargement, or if there is PAH. (Level of Evidence: C)</a:t>
            </a:r>
            <a:endParaRPr lang="en-US" i="1" dirty="0" smtClean="0"/>
          </a:p>
          <a:p>
            <a:endParaRPr lang="en-US" dirty="0" smtClean="0"/>
          </a:p>
          <a:p>
            <a:r>
              <a:rPr lang="en-US" sz="3000" dirty="0" smtClean="0"/>
              <a:t>Echo evaluation gives information about</a:t>
            </a:r>
          </a:p>
          <a:p>
            <a:pPr lvl="2"/>
            <a:r>
              <a:rPr lang="en-US" b="1" i="1" dirty="0" smtClean="0"/>
              <a:t>Rims: </a:t>
            </a:r>
            <a:r>
              <a:rPr lang="en-US" i="1" dirty="0" smtClean="0"/>
              <a:t>Distance of ≥4 mm between VSD and aortic, </a:t>
            </a:r>
            <a:r>
              <a:rPr lang="en-US" i="1" dirty="0" err="1" smtClean="0"/>
              <a:t>pulmonic</a:t>
            </a:r>
            <a:r>
              <a:rPr lang="en-US" i="1" dirty="0" smtClean="0"/>
              <a:t>, mitral or tricuspid valves.</a:t>
            </a:r>
          </a:p>
          <a:p>
            <a:pPr lvl="2"/>
            <a:r>
              <a:rPr lang="en-US" b="1" i="1" dirty="0" smtClean="0"/>
              <a:t>Pulmonary vascular resistance </a:t>
            </a:r>
            <a:r>
              <a:rPr lang="en-US" i="1" dirty="0" smtClean="0"/>
              <a:t>&lt;7 Woods units.</a:t>
            </a:r>
            <a:endParaRPr lang="en-US" i="1" dirty="0"/>
          </a:p>
        </p:txBody>
      </p:sp>
      <p:sp>
        <p:nvSpPr>
          <p:cNvPr id="4" name="TextBox 3"/>
          <p:cNvSpPr txBox="1"/>
          <p:nvPr/>
        </p:nvSpPr>
        <p:spPr>
          <a:xfrm>
            <a:off x="381000" y="6135469"/>
            <a:ext cx="86405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/>
              <a:t>ACC/AHA 2008 Guidelines for the Management of Adults With Congenital Heart Disease:</a:t>
            </a:r>
          </a:p>
          <a:p>
            <a:r>
              <a:rPr lang="en-US" i="1" dirty="0" smtClean="0"/>
              <a:t>Circulation.</a:t>
            </a:r>
            <a:r>
              <a:rPr lang="en-US" b="1" i="1" dirty="0" smtClean="0"/>
              <a:t>2008; 118: 2395-2451</a:t>
            </a:r>
            <a:endParaRPr lang="en-US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4562"/>
          </a:xfrm>
        </p:spPr>
        <p:txBody>
          <a:bodyPr>
            <a:normAutofit/>
          </a:bodyPr>
          <a:lstStyle/>
          <a:p>
            <a:r>
              <a:rPr lang="en-US" sz="4000" b="1" dirty="0" smtClean="0">
                <a:solidFill>
                  <a:schemeClr val="tx1"/>
                </a:solidFill>
              </a:rPr>
              <a:t>3-D ECHO in VSD</a:t>
            </a:r>
            <a:endParaRPr lang="en-US" sz="4000" b="1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219200"/>
            <a:ext cx="8458200" cy="4906963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en-US" sz="2400" dirty="0" smtClean="0"/>
              <a:t>IVS is a complex curved shaped 3-D structure hence better visualized with 3-D echo.</a:t>
            </a:r>
          </a:p>
          <a:p>
            <a:endParaRPr lang="en-US" sz="2400" dirty="0" smtClean="0"/>
          </a:p>
          <a:p>
            <a:r>
              <a:rPr lang="en-US" sz="2400" dirty="0" smtClean="0"/>
              <a:t>It provide accurate size, shape, location and spatial relationship of VSD with </a:t>
            </a:r>
            <a:r>
              <a:rPr lang="en-US" sz="2400" dirty="0" err="1" smtClean="0"/>
              <a:t>intracardiac</a:t>
            </a:r>
            <a:r>
              <a:rPr lang="en-US" sz="2400" dirty="0" smtClean="0"/>
              <a:t> anatomy thus aid in its management.</a:t>
            </a:r>
            <a:r>
              <a:rPr lang="en-US" sz="2400" b="1" i="1" dirty="0" smtClean="0"/>
              <a:t>(ideal technique)</a:t>
            </a:r>
          </a:p>
          <a:p>
            <a:endParaRPr lang="en-US" sz="2400" dirty="0" smtClean="0"/>
          </a:p>
          <a:p>
            <a:r>
              <a:rPr lang="en-US" sz="2400" dirty="0" smtClean="0"/>
              <a:t>Assessment of adjacent structures and “rims” of the VSD is a major strength of 3D echocardiography compared to 2D echocardiography</a:t>
            </a:r>
          </a:p>
          <a:p>
            <a:endParaRPr lang="en-US" sz="2400" dirty="0" smtClean="0"/>
          </a:p>
          <a:p>
            <a:r>
              <a:rPr lang="en-US" sz="2400" dirty="0" smtClean="0"/>
              <a:t>Practically rim of the defect below aortic valve and proximity to tricuspid valve are crucial to avoid compromising  their function post device closure..</a:t>
            </a:r>
          </a:p>
          <a:p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1981200" y="6324600"/>
            <a:ext cx="70503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J A C C : C A R D I O V A S C U L A R I M A G I N G V O L . 6 , N O . 1 , 2 0 1 3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600200"/>
            <a:ext cx="8534400" cy="4525963"/>
          </a:xfrm>
        </p:spPr>
        <p:txBody>
          <a:bodyPr>
            <a:normAutofit/>
          </a:bodyPr>
          <a:lstStyle/>
          <a:p>
            <a:r>
              <a:rPr lang="en-US" sz="2400" dirty="0" smtClean="0"/>
              <a:t>During cropping of 3-D dataset, en face </a:t>
            </a:r>
            <a:r>
              <a:rPr lang="en-US" sz="2400" b="1" dirty="0" smtClean="0"/>
              <a:t>images from LV onto IVS is better</a:t>
            </a:r>
            <a:r>
              <a:rPr lang="en-US" sz="2400" dirty="0" smtClean="0"/>
              <a:t> than from </a:t>
            </a:r>
            <a:r>
              <a:rPr lang="en-US" sz="2400" dirty="0" err="1" smtClean="0"/>
              <a:t>rt</a:t>
            </a:r>
            <a:r>
              <a:rPr lang="en-US" sz="2400" dirty="0" smtClean="0"/>
              <a:t> side.</a:t>
            </a:r>
          </a:p>
          <a:p>
            <a:r>
              <a:rPr lang="en-US" sz="2400" b="1" dirty="0" smtClean="0"/>
              <a:t>Why ?</a:t>
            </a:r>
          </a:p>
          <a:p>
            <a:endParaRPr lang="en-US" sz="2400" dirty="0" smtClean="0"/>
          </a:p>
          <a:p>
            <a:pPr algn="just">
              <a:buNone/>
            </a:pPr>
            <a:r>
              <a:rPr lang="en-US" sz="2400" dirty="0" smtClean="0"/>
              <a:t>     </a:t>
            </a:r>
            <a:r>
              <a:rPr lang="en-US" sz="2400" i="1" dirty="0" err="1" smtClean="0"/>
              <a:t>Perimembranous</a:t>
            </a:r>
            <a:r>
              <a:rPr lang="en-US" sz="2400" i="1" dirty="0" smtClean="0"/>
              <a:t> VSD may be partially closed by </a:t>
            </a:r>
            <a:r>
              <a:rPr lang="en-US" sz="2400" i="1" dirty="0" err="1" smtClean="0"/>
              <a:t>septal</a:t>
            </a:r>
            <a:r>
              <a:rPr lang="en-US" sz="2400" i="1" dirty="0" smtClean="0"/>
              <a:t> tricuspid leaflet, its </a:t>
            </a:r>
            <a:r>
              <a:rPr lang="en-US" sz="2400" i="1" dirty="0" err="1" smtClean="0"/>
              <a:t>cordae</a:t>
            </a:r>
            <a:r>
              <a:rPr lang="en-US" sz="2400" i="1" dirty="0" smtClean="0"/>
              <a:t> and papillary  muscle while muscular VSD may be obscured by coarse </a:t>
            </a:r>
            <a:r>
              <a:rPr lang="en-US" sz="2400" i="1" dirty="0" err="1" smtClean="0"/>
              <a:t>trabeculae</a:t>
            </a:r>
            <a:r>
              <a:rPr lang="en-US" sz="2400" i="1" dirty="0" smtClean="0"/>
              <a:t> on </a:t>
            </a:r>
            <a:r>
              <a:rPr lang="en-US" sz="2400" i="1" dirty="0" err="1" smtClean="0"/>
              <a:t>rt</a:t>
            </a:r>
            <a:r>
              <a:rPr lang="en-US" sz="2400" i="1" dirty="0" smtClean="0"/>
              <a:t> side of IVS leading to false assessment.</a:t>
            </a:r>
            <a:endParaRPr lang="en-US" sz="240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2176" t="11852" r="22290" b="5663"/>
          <a:stretch>
            <a:fillRect/>
          </a:stretch>
        </p:blipFill>
        <p:spPr bwMode="auto">
          <a:xfrm>
            <a:off x="609600" y="113906"/>
            <a:ext cx="7924801" cy="6617618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3496" t="11786" r="56626" b="5717"/>
          <a:stretch>
            <a:fillRect/>
          </a:stretch>
        </p:blipFill>
        <p:spPr bwMode="auto">
          <a:xfrm>
            <a:off x="424543" y="152400"/>
            <a:ext cx="2775857" cy="64770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 l="22020" t="60000" r="54741" b="18667"/>
          <a:stretch>
            <a:fillRect/>
          </a:stretch>
        </p:blipFill>
        <p:spPr bwMode="auto">
          <a:xfrm>
            <a:off x="3595687" y="1066800"/>
            <a:ext cx="5167313" cy="26670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54733" t="11785" r="22549" b="27941"/>
          <a:stretch>
            <a:fillRect/>
          </a:stretch>
        </p:blipFill>
        <p:spPr bwMode="auto">
          <a:xfrm>
            <a:off x="381000" y="304800"/>
            <a:ext cx="4191000" cy="6251575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print"/>
          <a:srcRect l="54284" t="55172" r="22452" b="22414"/>
          <a:stretch>
            <a:fillRect/>
          </a:stretch>
        </p:blipFill>
        <p:spPr bwMode="auto">
          <a:xfrm>
            <a:off x="4800600" y="1295400"/>
            <a:ext cx="4079630" cy="22098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>
            <a:noAutofit/>
          </a:bodyPr>
          <a:lstStyle/>
          <a:p>
            <a:r>
              <a:rPr lang="en-GB" sz="1600" b="1" dirty="0" smtClean="0">
                <a:solidFill>
                  <a:schemeClr val="tx1"/>
                </a:solidFill>
                <a:latin typeface="Arial" charset="0"/>
                <a:ea typeface="msgothic" charset="0"/>
                <a:cs typeface="msgothic" charset="0"/>
              </a:rPr>
              <a:t>Small apical muscular VSD on 3-dimensional </a:t>
            </a:r>
            <a:r>
              <a:rPr lang="en-GB" sz="1600" b="1" dirty="0" err="1" smtClean="0">
                <a:solidFill>
                  <a:schemeClr val="tx1"/>
                </a:solidFill>
                <a:latin typeface="Arial" charset="0"/>
                <a:ea typeface="msgothic" charset="0"/>
                <a:cs typeface="msgothic" charset="0"/>
              </a:rPr>
              <a:t>echocardiographic</a:t>
            </a:r>
            <a:r>
              <a:rPr lang="en-GB" sz="1600" b="1" dirty="0" smtClean="0">
                <a:solidFill>
                  <a:schemeClr val="tx1"/>
                </a:solidFill>
                <a:latin typeface="Arial" charset="0"/>
                <a:ea typeface="msgothic" charset="0"/>
                <a:cs typeface="msgothic" charset="0"/>
              </a:rPr>
              <a:t> image</a:t>
            </a:r>
            <a:endParaRPr lang="en-US" sz="1600" dirty="0">
              <a:solidFill>
                <a:schemeClr val="tx1"/>
              </a:solidFill>
            </a:endParaRPr>
          </a:p>
        </p:txBody>
      </p:sp>
      <p:pic>
        <p:nvPicPr>
          <p:cNvPr id="4" name="Content Placeholder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67871" y="1143000"/>
            <a:ext cx="3162691" cy="4906963"/>
          </a:xfrm>
          <a:prstGeom prst="rect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3502084" y="6324600"/>
            <a:ext cx="54895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r>
              <a:rPr lang="en-GB" i="1" dirty="0" err="1" smtClean="0">
                <a:solidFill>
                  <a:schemeClr val="bg1"/>
                </a:solidFill>
                <a:latin typeface="Arial" charset="0"/>
                <a:ea typeface="msgothic" charset="0"/>
                <a:cs typeface="msgothic" charset="0"/>
              </a:rPr>
              <a:t>Minette</a:t>
            </a:r>
            <a:r>
              <a:rPr lang="en-GB" i="1" dirty="0" smtClean="0">
                <a:solidFill>
                  <a:schemeClr val="bg1"/>
                </a:solidFill>
                <a:latin typeface="Arial" charset="0"/>
                <a:ea typeface="msgothic" charset="0"/>
                <a:cs typeface="msgothic" charset="0"/>
              </a:rPr>
              <a:t> M, </a:t>
            </a:r>
            <a:r>
              <a:rPr lang="en-GB" i="1" dirty="0" err="1" smtClean="0">
                <a:solidFill>
                  <a:schemeClr val="bg1"/>
                </a:solidFill>
                <a:latin typeface="Arial" charset="0"/>
                <a:ea typeface="msgothic" charset="0"/>
                <a:cs typeface="msgothic" charset="0"/>
              </a:rPr>
              <a:t>Sahn</a:t>
            </a:r>
            <a:r>
              <a:rPr lang="en-GB" i="1" dirty="0" smtClean="0">
                <a:solidFill>
                  <a:schemeClr val="bg1"/>
                </a:solidFill>
                <a:latin typeface="Arial" charset="0"/>
                <a:ea typeface="msgothic" charset="0"/>
                <a:cs typeface="msgothic" charset="0"/>
              </a:rPr>
              <a:t> D. Circulation 2006;114:2190-2197</a:t>
            </a:r>
            <a:endParaRPr lang="en-GB" i="1" dirty="0">
              <a:solidFill>
                <a:schemeClr val="bg1"/>
              </a:solidFill>
              <a:latin typeface="Arial" charset="0"/>
              <a:ea typeface="msgothic" charset="0"/>
              <a:cs typeface="msgothic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b="1" dirty="0" smtClean="0">
                <a:solidFill>
                  <a:schemeClr val="tx1"/>
                </a:solidFill>
              </a:rPr>
              <a:t>Associated Lesions: </a:t>
            </a:r>
            <a:br>
              <a:rPr lang="en-US" sz="3600" b="1" dirty="0" smtClean="0">
                <a:solidFill>
                  <a:schemeClr val="tx1"/>
                </a:solidFill>
              </a:rPr>
            </a:br>
            <a:r>
              <a:rPr lang="en-US" sz="3600" b="1" dirty="0" smtClean="0">
                <a:solidFill>
                  <a:schemeClr val="tx1"/>
                </a:solidFill>
              </a:rPr>
              <a:t>Ventricular </a:t>
            </a:r>
            <a:r>
              <a:rPr lang="en-US" sz="3600" b="1" dirty="0" err="1" smtClean="0">
                <a:solidFill>
                  <a:schemeClr val="tx1"/>
                </a:solidFill>
              </a:rPr>
              <a:t>septal</a:t>
            </a:r>
            <a:r>
              <a:rPr lang="en-US" sz="3600" b="1" dirty="0" smtClean="0">
                <a:solidFill>
                  <a:schemeClr val="tx1"/>
                </a:solidFill>
              </a:rPr>
              <a:t> aneurysm</a:t>
            </a:r>
            <a:endParaRPr lang="en-US" sz="3600" b="1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8229600" cy="4373563"/>
          </a:xfrm>
        </p:spPr>
        <p:txBody>
          <a:bodyPr>
            <a:noAutofit/>
          </a:bodyPr>
          <a:lstStyle/>
          <a:p>
            <a:pPr algn="just"/>
            <a:r>
              <a:rPr lang="en-US" sz="2000" dirty="0" smtClean="0"/>
              <a:t>Thin membrane of tissue usually arises from margin of defect, sometimes incorporating TV </a:t>
            </a:r>
            <a:r>
              <a:rPr lang="en-US" sz="2000" dirty="0" err="1" smtClean="0"/>
              <a:t>septal</a:t>
            </a:r>
            <a:r>
              <a:rPr lang="en-US" sz="2000" dirty="0" smtClean="0"/>
              <a:t> leaflet tissue.</a:t>
            </a:r>
          </a:p>
          <a:p>
            <a:pPr algn="just"/>
            <a:endParaRPr lang="en-US" sz="2000" dirty="0" smtClean="0"/>
          </a:p>
          <a:p>
            <a:pPr algn="just"/>
            <a:r>
              <a:rPr lang="en-US" sz="2000" dirty="0" smtClean="0"/>
              <a:t>Commonly associated with membranous VSD.</a:t>
            </a:r>
          </a:p>
          <a:p>
            <a:pPr algn="just"/>
            <a:endParaRPr lang="en-US" sz="2000" dirty="0" smtClean="0"/>
          </a:p>
          <a:p>
            <a:pPr algn="just"/>
            <a:r>
              <a:rPr lang="en-US" sz="2000" dirty="0" smtClean="0"/>
              <a:t>Represent one mechanism of spontaneous VSD closure.</a:t>
            </a:r>
          </a:p>
          <a:p>
            <a:pPr algn="just"/>
            <a:endParaRPr lang="en-US" sz="2000" dirty="0" smtClean="0"/>
          </a:p>
          <a:p>
            <a:pPr algn="just"/>
            <a:r>
              <a:rPr lang="en-US" sz="2000" i="1" dirty="0" smtClean="0"/>
              <a:t>PLAX and PSAX views are most useful.</a:t>
            </a:r>
          </a:p>
          <a:p>
            <a:pPr algn="just"/>
            <a:endParaRPr lang="en-US" sz="2000" dirty="0" smtClean="0"/>
          </a:p>
          <a:p>
            <a:pPr algn="just"/>
            <a:r>
              <a:rPr lang="en-US" sz="2000" dirty="0" smtClean="0"/>
              <a:t>Appears as thin membranous pouch bulging in RV through defect often with windsock appearance during systole.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3496" t="26938" r="32015" b="47808"/>
          <a:stretch>
            <a:fillRect/>
          </a:stretch>
        </p:blipFill>
        <p:spPr bwMode="auto">
          <a:xfrm>
            <a:off x="152400" y="838200"/>
            <a:ext cx="8834120" cy="2819400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152400" y="3962162"/>
            <a:ext cx="8839199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Spontaneous partial closure of </a:t>
            </a:r>
            <a:r>
              <a:rPr lang="en-US" sz="2000" b="1" dirty="0" err="1" smtClean="0"/>
              <a:t>perimembranous</a:t>
            </a:r>
            <a:r>
              <a:rPr lang="en-US" sz="2000" b="1" dirty="0" smtClean="0"/>
              <a:t> VSD  by aneurysm formation.</a:t>
            </a:r>
          </a:p>
          <a:p>
            <a:endParaRPr lang="en-US" sz="2400" i="1" dirty="0" smtClean="0"/>
          </a:p>
          <a:p>
            <a:pPr marL="342900" indent="-342900">
              <a:buAutoNum type="alphaUcPeriod"/>
            </a:pPr>
            <a:r>
              <a:rPr lang="en-US" i="1" dirty="0" smtClean="0"/>
              <a:t>PLAX</a:t>
            </a:r>
          </a:p>
          <a:p>
            <a:pPr marL="342900" indent="-342900">
              <a:buAutoNum type="alphaUcPeriod"/>
            </a:pPr>
            <a:r>
              <a:rPr lang="en-US" i="1" dirty="0" smtClean="0"/>
              <a:t>PSAX</a:t>
            </a:r>
          </a:p>
          <a:p>
            <a:pPr marL="342900" indent="-342900">
              <a:buAutoNum type="alphaUcPeriod"/>
            </a:pPr>
            <a:r>
              <a:rPr lang="en-US" i="1" dirty="0" smtClean="0"/>
              <a:t>PSAX with Doppler: showing  residual shunt</a:t>
            </a:r>
            <a:endParaRPr lang="en-US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b="1" dirty="0" smtClean="0">
                <a:solidFill>
                  <a:schemeClr val="tx1"/>
                </a:solidFill>
              </a:rPr>
              <a:t>Spontaneous partial closure of </a:t>
            </a:r>
            <a:r>
              <a:rPr lang="en-US" sz="2800" b="1" dirty="0" err="1" smtClean="0">
                <a:solidFill>
                  <a:schemeClr val="tx1"/>
                </a:solidFill>
              </a:rPr>
              <a:t>perimembranous</a:t>
            </a:r>
            <a:r>
              <a:rPr lang="en-US" sz="2800" b="1" dirty="0" smtClean="0">
                <a:solidFill>
                  <a:schemeClr val="tx1"/>
                </a:solidFill>
              </a:rPr>
              <a:t> VSD  by aneurysm formation</a:t>
            </a:r>
            <a:endParaRPr lang="en-US" sz="2800" dirty="0">
              <a:solidFill>
                <a:schemeClr val="tx1"/>
              </a:solidFill>
            </a:endParaRPr>
          </a:p>
        </p:txBody>
      </p:sp>
      <p:pic>
        <p:nvPicPr>
          <p:cNvPr id="4" name="spont closure aneursm1.flv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4800" y="1744295"/>
            <a:ext cx="4191000" cy="3742105"/>
          </a:xfrm>
        </p:spPr>
      </p:pic>
      <p:pic>
        <p:nvPicPr>
          <p:cNvPr id="5" name="spont closure aneursm 2.fl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572000" y="1736271"/>
            <a:ext cx="4191000" cy="37419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3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3" descr="IMG_0907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1000" y="133328"/>
            <a:ext cx="8458200" cy="6350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73600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12838"/>
          </a:xfrm>
        </p:spPr>
        <p:txBody>
          <a:bodyPr>
            <a:normAutofit/>
          </a:bodyPr>
          <a:lstStyle/>
          <a:p>
            <a:r>
              <a:rPr lang="en-US" sz="4000" b="1" dirty="0" err="1" smtClean="0">
                <a:solidFill>
                  <a:schemeClr val="tx1"/>
                </a:solidFill>
              </a:rPr>
              <a:t>Gerbode</a:t>
            </a:r>
            <a:r>
              <a:rPr lang="en-US" sz="4000" b="1" dirty="0" smtClean="0">
                <a:solidFill>
                  <a:schemeClr val="tx1"/>
                </a:solidFill>
              </a:rPr>
              <a:t> defect</a:t>
            </a:r>
            <a:endParaRPr lang="en-US" sz="4000" b="1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4876800"/>
          </a:xfrm>
        </p:spPr>
        <p:txBody>
          <a:bodyPr>
            <a:normAutofit fontScale="92500" lnSpcReduction="20000"/>
          </a:bodyPr>
          <a:lstStyle/>
          <a:p>
            <a:pPr algn="just"/>
            <a:r>
              <a:rPr lang="en-US" sz="2400" dirty="0" smtClean="0"/>
              <a:t>very rare congenital anomaly</a:t>
            </a:r>
          </a:p>
          <a:p>
            <a:pPr algn="just"/>
            <a:endParaRPr lang="en-US" sz="2400" dirty="0" smtClean="0"/>
          </a:p>
          <a:p>
            <a:pPr algn="just"/>
            <a:r>
              <a:rPr lang="en-US" sz="2000" dirty="0" smtClean="0"/>
              <a:t>First reported by Buhl in 1857</a:t>
            </a:r>
            <a:endParaRPr lang="en-US" sz="2400" dirty="0" smtClean="0"/>
          </a:p>
          <a:p>
            <a:pPr algn="just"/>
            <a:endParaRPr lang="en-US" sz="2400" dirty="0" smtClean="0"/>
          </a:p>
          <a:p>
            <a:pPr algn="just"/>
            <a:r>
              <a:rPr lang="en-US" sz="2400" dirty="0" smtClean="0"/>
              <a:t>Direct communication b/w LV and RA.</a:t>
            </a:r>
          </a:p>
          <a:p>
            <a:pPr algn="just"/>
            <a:endParaRPr lang="en-US" sz="2400" dirty="0" smtClean="0"/>
          </a:p>
          <a:p>
            <a:pPr algn="just"/>
            <a:r>
              <a:rPr lang="en-US" sz="2400" dirty="0" smtClean="0"/>
              <a:t>Defect seen below aortic valve but above tricuspid valve.</a:t>
            </a:r>
          </a:p>
          <a:p>
            <a:pPr algn="just"/>
            <a:endParaRPr lang="en-US" sz="2400" dirty="0" smtClean="0"/>
          </a:p>
          <a:p>
            <a:pPr algn="just"/>
            <a:r>
              <a:rPr lang="en-US" sz="2400" dirty="0" smtClean="0"/>
              <a:t>Doppler shows a L→R jet from LV to RA.</a:t>
            </a:r>
          </a:p>
          <a:p>
            <a:pPr algn="just"/>
            <a:endParaRPr lang="en-US" sz="2400" dirty="0" smtClean="0"/>
          </a:p>
          <a:p>
            <a:pPr algn="just"/>
            <a:r>
              <a:rPr lang="en-US" sz="2400" dirty="0" smtClean="0"/>
              <a:t>2 types:</a:t>
            </a:r>
          </a:p>
          <a:p>
            <a:pPr algn="just"/>
            <a:endParaRPr lang="en-US" sz="2400" dirty="0" smtClean="0"/>
          </a:p>
          <a:p>
            <a:pPr algn="just">
              <a:buNone/>
            </a:pPr>
            <a:r>
              <a:rPr lang="en-US" sz="2400" dirty="0" smtClean="0"/>
              <a:t>         A. Indirect (MC)</a:t>
            </a:r>
          </a:p>
          <a:p>
            <a:pPr algn="just">
              <a:buNone/>
            </a:pPr>
            <a:r>
              <a:rPr lang="en-US" sz="2400" dirty="0" smtClean="0"/>
              <a:t>         B. Direct 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/>
          <a:srcRect t="11864" r="40919" b="5085"/>
          <a:stretch>
            <a:fillRect/>
          </a:stretch>
        </p:blipFill>
        <p:spPr bwMode="auto">
          <a:xfrm>
            <a:off x="381000" y="228601"/>
            <a:ext cx="4191000" cy="3312242"/>
          </a:xfrm>
          <a:prstGeom prst="rect">
            <a:avLst/>
          </a:prstGeom>
          <a:noFill/>
          <a:ln w="38100">
            <a:solidFill>
              <a:srgbClr val="C00000"/>
            </a:solidFill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 cstate="print"/>
          <a:srcRect t="11765" r="49289" b="3922"/>
          <a:stretch>
            <a:fillRect/>
          </a:stretch>
        </p:blipFill>
        <p:spPr bwMode="auto">
          <a:xfrm>
            <a:off x="4876800" y="228600"/>
            <a:ext cx="3810000" cy="3276600"/>
          </a:xfrm>
          <a:prstGeom prst="rect">
            <a:avLst/>
          </a:prstGeom>
          <a:noFill/>
          <a:ln w="38100">
            <a:solidFill>
              <a:srgbClr val="C00000"/>
            </a:solidFill>
            <a:miter lim="800000"/>
            <a:headEnd/>
            <a:tailEnd/>
          </a:ln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 cstate="print"/>
          <a:srcRect t="11111" r="40654" b="5556"/>
          <a:stretch>
            <a:fillRect/>
          </a:stretch>
        </p:blipFill>
        <p:spPr bwMode="auto">
          <a:xfrm>
            <a:off x="4876800" y="3657600"/>
            <a:ext cx="3810000" cy="3007895"/>
          </a:xfrm>
          <a:prstGeom prst="rect">
            <a:avLst/>
          </a:prstGeom>
          <a:noFill/>
          <a:ln w="38100">
            <a:solidFill>
              <a:srgbClr val="C00000"/>
            </a:solidFill>
            <a:miter lim="800000"/>
            <a:headEnd/>
            <a:tailEnd/>
          </a:ln>
        </p:spPr>
      </p:pic>
      <p:sp>
        <p:nvSpPr>
          <p:cNvPr id="10" name="Up Arrow Callout 9"/>
          <p:cNvSpPr/>
          <p:nvPr/>
        </p:nvSpPr>
        <p:spPr>
          <a:xfrm>
            <a:off x="304800" y="3733800"/>
            <a:ext cx="4267200" cy="762000"/>
          </a:xfrm>
          <a:prstGeom prst="upArrow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>DIRECT</a:t>
            </a:r>
            <a:endParaRPr 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1" name="Right Arrow Callout 10"/>
          <p:cNvSpPr/>
          <p:nvPr/>
        </p:nvSpPr>
        <p:spPr>
          <a:xfrm>
            <a:off x="2971800" y="4724400"/>
            <a:ext cx="1752600" cy="1676400"/>
          </a:xfrm>
          <a:prstGeom prst="rightArrow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>INDIRECT</a:t>
            </a:r>
          </a:p>
          <a:p>
            <a:pPr algn="ctr"/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>(MC)</a:t>
            </a:r>
            <a:endParaRPr 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04800" y="4724400"/>
            <a:ext cx="2514600" cy="16764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bg2">
                    <a:lumMod val="10000"/>
                  </a:schemeClr>
                </a:solidFill>
              </a:rPr>
              <a:t>Types of </a:t>
            </a:r>
          </a:p>
          <a:p>
            <a:pPr algn="ctr"/>
            <a:r>
              <a:rPr lang="en-US" sz="2400" b="1" dirty="0" err="1" smtClean="0">
                <a:solidFill>
                  <a:schemeClr val="bg2">
                    <a:lumMod val="10000"/>
                  </a:schemeClr>
                </a:solidFill>
              </a:rPr>
              <a:t>Gerbode</a:t>
            </a:r>
            <a:r>
              <a:rPr lang="en-US" sz="2400" b="1" dirty="0" smtClean="0">
                <a:solidFill>
                  <a:schemeClr val="bg2">
                    <a:lumMod val="10000"/>
                  </a:schemeClr>
                </a:solidFill>
              </a:rPr>
              <a:t> defect</a:t>
            </a:r>
            <a:endParaRPr lang="en-US" sz="2400" dirty="0">
              <a:solidFill>
                <a:schemeClr val="bg2">
                  <a:lumMod val="1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3496" t="36160" r="32015" b="29288"/>
          <a:stretch>
            <a:fillRect/>
          </a:stretch>
        </p:blipFill>
        <p:spPr bwMode="auto">
          <a:xfrm>
            <a:off x="762000" y="457200"/>
            <a:ext cx="7503886" cy="32766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685800" y="4267200"/>
            <a:ext cx="6667210" cy="12311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 smtClean="0"/>
              <a:t>Gerbode</a:t>
            </a:r>
            <a:r>
              <a:rPr lang="en-US" sz="2000" b="1" dirty="0" smtClean="0"/>
              <a:t> defect (inverted images)</a:t>
            </a:r>
          </a:p>
          <a:p>
            <a:endParaRPr lang="en-US" dirty="0" smtClean="0"/>
          </a:p>
          <a:p>
            <a:pPr marL="342900" indent="-342900">
              <a:buAutoNum type="alphaUcPeriod"/>
            </a:pPr>
            <a:r>
              <a:rPr lang="en-US" i="1" dirty="0" err="1" smtClean="0"/>
              <a:t>Subcostal</a:t>
            </a:r>
            <a:r>
              <a:rPr lang="en-US" i="1" dirty="0" smtClean="0"/>
              <a:t> 2-D echo</a:t>
            </a:r>
          </a:p>
          <a:p>
            <a:pPr marL="342900" indent="-342900">
              <a:buAutoNum type="alphaUcPeriod"/>
            </a:pPr>
            <a:r>
              <a:rPr lang="en-US" i="1" dirty="0" err="1" smtClean="0"/>
              <a:t>Subcostal</a:t>
            </a:r>
            <a:r>
              <a:rPr lang="en-US" i="1" dirty="0" smtClean="0"/>
              <a:t> Doppler image:  jet from LV to RA &amp; RV both</a:t>
            </a:r>
            <a:endParaRPr lang="en-US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b="1" dirty="0" err="1" smtClean="0">
                <a:solidFill>
                  <a:schemeClr val="tx1"/>
                </a:solidFill>
              </a:rPr>
              <a:t>Gerbode</a:t>
            </a:r>
            <a:r>
              <a:rPr lang="en-US" sz="3200" b="1" dirty="0" smtClean="0">
                <a:solidFill>
                  <a:schemeClr val="tx1"/>
                </a:solidFill>
              </a:rPr>
              <a:t> defect (inverted images)</a:t>
            </a:r>
            <a:br>
              <a:rPr lang="en-US" sz="3200" b="1" dirty="0" smtClean="0">
                <a:solidFill>
                  <a:schemeClr val="tx1"/>
                </a:solidFill>
              </a:rPr>
            </a:br>
            <a:endParaRPr lang="en-US" sz="3200" dirty="0">
              <a:solidFill>
                <a:schemeClr val="tx1"/>
              </a:solidFill>
            </a:endParaRPr>
          </a:p>
        </p:txBody>
      </p:sp>
      <p:pic>
        <p:nvPicPr>
          <p:cNvPr id="4" name="gerbode defect.flv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38350" y="1371600"/>
            <a:ext cx="5068888" cy="4525963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 smtClean="0">
                <a:solidFill>
                  <a:schemeClr val="tx1"/>
                </a:solidFill>
              </a:rPr>
              <a:t>Aortic regurgitation</a:t>
            </a:r>
            <a:endParaRPr lang="en-US" sz="4000" b="1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382000" cy="41148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Commonly with outlet (MC) and </a:t>
            </a:r>
            <a:r>
              <a:rPr lang="en-US" sz="2400" dirty="0" err="1" smtClean="0"/>
              <a:t>perimembranous</a:t>
            </a:r>
            <a:r>
              <a:rPr lang="en-US" sz="2400" dirty="0" smtClean="0"/>
              <a:t> defects.</a:t>
            </a:r>
          </a:p>
          <a:p>
            <a:endParaRPr lang="en-US" sz="2400" dirty="0" smtClean="0"/>
          </a:p>
          <a:p>
            <a:r>
              <a:rPr lang="en-US" sz="2400" dirty="0" smtClean="0"/>
              <a:t>d/t lack of myocardial support below annulus.</a:t>
            </a:r>
          </a:p>
          <a:p>
            <a:endParaRPr lang="en-US" sz="2400" dirty="0" smtClean="0"/>
          </a:p>
          <a:p>
            <a:r>
              <a:rPr lang="en-US" sz="2400" dirty="0" smtClean="0"/>
              <a:t>Commonly because of RCC (MC) or NCC </a:t>
            </a:r>
            <a:r>
              <a:rPr lang="en-US" sz="2400" dirty="0" err="1" smtClean="0"/>
              <a:t>prolapse</a:t>
            </a:r>
            <a:endParaRPr lang="en-US" sz="2400" dirty="0" smtClean="0"/>
          </a:p>
          <a:p>
            <a:endParaRPr lang="en-US" sz="2400" dirty="0" smtClean="0"/>
          </a:p>
          <a:p>
            <a:r>
              <a:rPr lang="en-US" sz="2400" dirty="0" smtClean="0"/>
              <a:t>Surgical closure is often recommended even in absence of large shunt to reduce the risk of progressive aortic valve dysfunction.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3496" t="18520" r="32015" b="7401"/>
          <a:stretch>
            <a:fillRect/>
          </a:stretch>
        </p:blipFill>
        <p:spPr bwMode="auto">
          <a:xfrm>
            <a:off x="214744" y="533399"/>
            <a:ext cx="6186056" cy="5791201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6477000" y="1569184"/>
            <a:ext cx="25146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lphaUcPeriod"/>
            </a:pPr>
            <a:r>
              <a:rPr lang="en-US" sz="2000" i="1" dirty="0" err="1" smtClean="0"/>
              <a:t>Supracristal</a:t>
            </a:r>
            <a:r>
              <a:rPr lang="en-US" sz="2000" i="1" dirty="0" smtClean="0"/>
              <a:t> VSD</a:t>
            </a:r>
          </a:p>
          <a:p>
            <a:pPr marL="342900" indent="-342900">
              <a:buAutoNum type="alphaUcPeriod"/>
            </a:pPr>
            <a:r>
              <a:rPr lang="en-US" sz="2000" i="1" dirty="0" smtClean="0"/>
              <a:t>AR jet</a:t>
            </a:r>
          </a:p>
          <a:p>
            <a:pPr marL="342900" indent="-342900">
              <a:buAutoNum type="alphaUcPeriod"/>
            </a:pPr>
            <a:r>
              <a:rPr lang="en-US" sz="2000" i="1" dirty="0" smtClean="0"/>
              <a:t>VSD PG 81 mmHg</a:t>
            </a:r>
          </a:p>
          <a:p>
            <a:pPr marL="342900" indent="-342900">
              <a:buAutoNum type="alphaUcPeriod"/>
            </a:pPr>
            <a:r>
              <a:rPr lang="en-US" sz="2000" i="1" dirty="0" smtClean="0"/>
              <a:t>CW Doppler of AR jet</a:t>
            </a:r>
            <a:endParaRPr lang="en-US" sz="200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chemeClr val="tx1"/>
                </a:solidFill>
              </a:rPr>
              <a:t>Take Home Message</a:t>
            </a:r>
            <a:endParaRPr lang="en-US" sz="3600" b="1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906963"/>
          </a:xfrm>
        </p:spPr>
        <p:txBody>
          <a:bodyPr>
            <a:noAutofit/>
          </a:bodyPr>
          <a:lstStyle/>
          <a:p>
            <a:pPr algn="just"/>
            <a:r>
              <a:rPr lang="en-US" sz="2400" dirty="0" smtClean="0"/>
              <a:t>Ventricular septum is a non-planar structure hence requires multiple views.</a:t>
            </a:r>
          </a:p>
          <a:p>
            <a:pPr algn="just"/>
            <a:endParaRPr lang="en-US" sz="2400" dirty="0" smtClean="0"/>
          </a:p>
          <a:p>
            <a:pPr algn="just"/>
            <a:r>
              <a:rPr lang="en-US" sz="2400" dirty="0" smtClean="0"/>
              <a:t>Best TTE views for VSD’s are:</a:t>
            </a:r>
          </a:p>
          <a:p>
            <a:pPr lvl="1" algn="just">
              <a:buFont typeface="Wingdings" pitchFamily="2" charset="2"/>
              <a:buChar char="Ø"/>
            </a:pPr>
            <a:r>
              <a:rPr lang="en-US" sz="2000" i="1" dirty="0" err="1" smtClean="0"/>
              <a:t>Perimembranous</a:t>
            </a:r>
            <a:r>
              <a:rPr lang="en-US" sz="2000" i="1" dirty="0" smtClean="0"/>
              <a:t>: PLAX, PSAX</a:t>
            </a:r>
          </a:p>
          <a:p>
            <a:pPr lvl="1" algn="just">
              <a:buFont typeface="Wingdings" pitchFamily="2" charset="2"/>
              <a:buChar char="Ø"/>
            </a:pPr>
            <a:r>
              <a:rPr lang="en-US" sz="2000" i="1" dirty="0" smtClean="0"/>
              <a:t>Muscular: A4C, PLAX</a:t>
            </a:r>
          </a:p>
          <a:p>
            <a:pPr lvl="1" algn="just">
              <a:buFont typeface="Wingdings" pitchFamily="2" charset="2"/>
              <a:buChar char="Ø"/>
            </a:pPr>
            <a:r>
              <a:rPr lang="en-US" sz="2000" i="1" dirty="0" smtClean="0"/>
              <a:t>Outlet: PSAX, PLAX</a:t>
            </a:r>
          </a:p>
          <a:p>
            <a:pPr lvl="1" algn="just">
              <a:buFont typeface="Wingdings" pitchFamily="2" charset="2"/>
              <a:buChar char="Ø"/>
            </a:pPr>
            <a:r>
              <a:rPr lang="en-US" sz="2000" i="1" dirty="0" smtClean="0"/>
              <a:t>Inlet: A4C,PSAX(papillary muscle level)</a:t>
            </a:r>
          </a:p>
          <a:p>
            <a:pPr algn="just"/>
            <a:endParaRPr lang="en-US" sz="2400" dirty="0" smtClean="0"/>
          </a:p>
          <a:p>
            <a:pPr algn="just"/>
            <a:r>
              <a:rPr lang="en-US" sz="2400" dirty="0" smtClean="0"/>
              <a:t>Always look for Swiss-cheese defect in case of apical VSD</a:t>
            </a:r>
          </a:p>
          <a:p>
            <a:pPr algn="just"/>
            <a:endParaRPr lang="en-US" sz="2400" dirty="0" smtClean="0"/>
          </a:p>
          <a:p>
            <a:pPr algn="just"/>
            <a:r>
              <a:rPr lang="en-US" sz="2400" dirty="0" smtClean="0"/>
              <a:t>Look carefully for muscular VSD’s as it can be missed most often.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05000"/>
            <a:ext cx="8229600" cy="4221163"/>
          </a:xfrm>
        </p:spPr>
        <p:txBody>
          <a:bodyPr>
            <a:normAutofit/>
          </a:bodyPr>
          <a:lstStyle/>
          <a:p>
            <a:pPr algn="just"/>
            <a:r>
              <a:rPr lang="en-US" sz="2000" dirty="0" smtClean="0">
                <a:solidFill>
                  <a:schemeClr val="bg1"/>
                </a:solidFill>
              </a:rPr>
              <a:t>Surgical closure of VSD complicated by AR is often recommended even in absence of large shunt to reduce the risk of progressive aortic valve dysfunction.</a:t>
            </a:r>
          </a:p>
          <a:p>
            <a:pPr algn="just"/>
            <a:endParaRPr lang="en-US" sz="2000" dirty="0" smtClean="0">
              <a:solidFill>
                <a:schemeClr val="bg1"/>
              </a:solidFill>
            </a:endParaRPr>
          </a:p>
          <a:p>
            <a:pPr algn="just"/>
            <a:r>
              <a:rPr lang="en-US" sz="2000" smtClean="0">
                <a:solidFill>
                  <a:schemeClr val="bg1"/>
                </a:solidFill>
              </a:rPr>
              <a:t>3-D echo </a:t>
            </a:r>
            <a:r>
              <a:rPr lang="en-US" sz="2000" dirty="0" smtClean="0">
                <a:solidFill>
                  <a:schemeClr val="bg1"/>
                </a:solidFill>
              </a:rPr>
              <a:t>is ideal technique for VSD assessment before device closure.</a:t>
            </a:r>
          </a:p>
          <a:p>
            <a:pPr algn="just"/>
            <a:endParaRPr lang="en-US" sz="2000" dirty="0" smtClean="0">
              <a:solidFill>
                <a:schemeClr val="bg1"/>
              </a:solidFill>
            </a:endParaRPr>
          </a:p>
          <a:p>
            <a:pPr algn="just"/>
            <a:endParaRPr lang="en-US" sz="2000" dirty="0" smtClean="0">
              <a:solidFill>
                <a:schemeClr val="bg1"/>
              </a:solidFill>
            </a:endParaRPr>
          </a:p>
          <a:p>
            <a:pPr algn="just"/>
            <a:r>
              <a:rPr lang="en-US" sz="2000" dirty="0" smtClean="0">
                <a:solidFill>
                  <a:schemeClr val="bg1"/>
                </a:solidFill>
              </a:rPr>
              <a:t>Device closure of a </a:t>
            </a:r>
            <a:r>
              <a:rPr lang="en-US" sz="2000" b="1" dirty="0" smtClean="0">
                <a:solidFill>
                  <a:schemeClr val="bg1"/>
                </a:solidFill>
              </a:rPr>
              <a:t>muscular</a:t>
            </a:r>
            <a:r>
              <a:rPr lang="en-US" sz="2000" dirty="0" smtClean="0">
                <a:solidFill>
                  <a:schemeClr val="bg1"/>
                </a:solidFill>
              </a:rPr>
              <a:t> VSD may be considered, especially if the VSD is remote from the tricuspid valve and the aorta, if the VSD is associated with severe left-sided heart chamber enlargement, or if there is PAH.</a:t>
            </a:r>
          </a:p>
          <a:p>
            <a:endParaRPr lang="en-US" sz="2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411162"/>
          </a:xfrm>
        </p:spPr>
        <p:txBody>
          <a:bodyPr>
            <a:noAutofit/>
          </a:bodyPr>
          <a:lstStyle/>
          <a:p>
            <a:r>
              <a:rPr lang="en-US" sz="3200" b="1" dirty="0" smtClean="0">
                <a:solidFill>
                  <a:schemeClr val="tx1"/>
                </a:solidFill>
              </a:rPr>
              <a:t>References</a:t>
            </a:r>
            <a:endParaRPr lang="en-US" sz="3200" b="1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33400"/>
            <a:ext cx="8229600" cy="6172200"/>
          </a:xfrm>
          <a:noFill/>
          <a:ln w="19050">
            <a:solidFill>
              <a:srgbClr val="FF0000"/>
            </a:solidFill>
          </a:ln>
        </p:spPr>
        <p:txBody>
          <a:bodyPr>
            <a:noAutofit/>
          </a:bodyPr>
          <a:lstStyle/>
          <a:p>
            <a:pPr marL="514350" indent="-514350" algn="just">
              <a:buAutoNum type="arabicPeriod"/>
            </a:pPr>
            <a:r>
              <a:rPr lang="en-US" sz="1800" dirty="0" err="1" smtClean="0"/>
              <a:t>Feigenbaum’s</a:t>
            </a:r>
            <a:r>
              <a:rPr lang="en-US" sz="1800" dirty="0" smtClean="0"/>
              <a:t> Echocardiography. 7</a:t>
            </a:r>
            <a:r>
              <a:rPr lang="en-US" sz="1800" baseline="30000" dirty="0" smtClean="0"/>
              <a:t>th</a:t>
            </a:r>
            <a:r>
              <a:rPr lang="en-US" sz="1800" dirty="0" smtClean="0"/>
              <a:t> edition</a:t>
            </a:r>
          </a:p>
          <a:p>
            <a:pPr marL="514350" indent="-514350" algn="just">
              <a:buAutoNum type="arabicPeriod"/>
            </a:pPr>
            <a:r>
              <a:rPr lang="en-US" sz="1800" dirty="0" smtClean="0"/>
              <a:t>Otto Text book of clinical echocardiography, 5</a:t>
            </a:r>
            <a:r>
              <a:rPr lang="en-US" sz="1800" baseline="30000" dirty="0" smtClean="0"/>
              <a:t>th</a:t>
            </a:r>
            <a:r>
              <a:rPr lang="en-US" sz="1800" dirty="0" smtClean="0"/>
              <a:t> edition</a:t>
            </a:r>
          </a:p>
          <a:p>
            <a:pPr marL="514350" indent="-514350" algn="just">
              <a:buAutoNum type="arabicPeriod"/>
            </a:pPr>
            <a:r>
              <a:rPr lang="en-US" sz="1800" dirty="0" smtClean="0"/>
              <a:t>Three dimensional echocardiography, T buck Springer</a:t>
            </a:r>
          </a:p>
          <a:p>
            <a:pPr marL="514350" indent="-514350" algn="just">
              <a:buAutoNum type="arabicPeriod"/>
            </a:pPr>
            <a:r>
              <a:rPr lang="en-US" sz="1800" dirty="0" smtClean="0"/>
              <a:t>Moss &amp; Adams’ heart disease in infants, children's and adolescents, 8</a:t>
            </a:r>
            <a:r>
              <a:rPr lang="en-US" sz="1800" baseline="30000" dirty="0" smtClean="0"/>
              <a:t>th</a:t>
            </a:r>
            <a:r>
              <a:rPr lang="en-US" sz="1800" dirty="0" smtClean="0"/>
              <a:t> edition</a:t>
            </a:r>
          </a:p>
          <a:p>
            <a:pPr marL="514350" indent="-514350" algn="just">
              <a:buAutoNum type="arabicPeriod"/>
            </a:pPr>
            <a:r>
              <a:rPr lang="en-US" sz="1800" dirty="0" smtClean="0"/>
              <a:t> Pediatric cardiology for practitioners, </a:t>
            </a:r>
            <a:r>
              <a:rPr lang="en-US" sz="1800" dirty="0" err="1" smtClean="0"/>
              <a:t>Myung</a:t>
            </a:r>
            <a:r>
              <a:rPr lang="en-US" sz="1800" dirty="0" smtClean="0"/>
              <a:t> K. park, 5</a:t>
            </a:r>
            <a:r>
              <a:rPr lang="en-US" sz="1800" baseline="30000" dirty="0" smtClean="0"/>
              <a:t>th</a:t>
            </a:r>
            <a:r>
              <a:rPr lang="en-US" sz="1800" dirty="0" smtClean="0"/>
              <a:t> edition</a:t>
            </a:r>
          </a:p>
          <a:p>
            <a:pPr marL="514350" indent="-514350" algn="just">
              <a:buAutoNum type="arabicPeriod"/>
            </a:pPr>
            <a:r>
              <a:rPr lang="pt-BR" sz="1800" dirty="0" smtClean="0"/>
              <a:t>J A C C : C A R D I O V A S C U L A R I M A G I N G, V O L . 6 , N O . 1 , 2 0 1 3</a:t>
            </a:r>
          </a:p>
          <a:p>
            <a:pPr marL="514350" indent="-514350" algn="just">
              <a:buFont typeface="Arial" pitchFamily="34" charset="0"/>
              <a:buAutoNum type="arabicPeriod"/>
            </a:pPr>
            <a:r>
              <a:rPr lang="en-GB" sz="1800" dirty="0" smtClean="0">
                <a:latin typeface="Arial" charset="0"/>
                <a:ea typeface="msgothic" charset="0"/>
                <a:cs typeface="msgothic" charset="0"/>
              </a:rPr>
              <a:t>Ventricular </a:t>
            </a:r>
            <a:r>
              <a:rPr lang="en-GB" sz="1800" dirty="0" err="1" smtClean="0">
                <a:latin typeface="Arial" charset="0"/>
                <a:ea typeface="msgothic" charset="0"/>
                <a:cs typeface="msgothic" charset="0"/>
              </a:rPr>
              <a:t>septal</a:t>
            </a:r>
            <a:r>
              <a:rPr lang="en-GB" sz="1800" dirty="0" smtClean="0">
                <a:latin typeface="Arial" charset="0"/>
                <a:ea typeface="msgothic" charset="0"/>
                <a:cs typeface="msgothic" charset="0"/>
              </a:rPr>
              <a:t> defect: </a:t>
            </a:r>
            <a:r>
              <a:rPr lang="en-GB" sz="1800" dirty="0" err="1" smtClean="0">
                <a:latin typeface="Arial" charset="0"/>
                <a:ea typeface="msgothic" charset="0"/>
                <a:cs typeface="msgothic" charset="0"/>
              </a:rPr>
              <a:t>Minette</a:t>
            </a:r>
            <a:r>
              <a:rPr lang="en-GB" sz="1800" dirty="0" smtClean="0">
                <a:latin typeface="Arial" charset="0"/>
                <a:ea typeface="msgothic" charset="0"/>
                <a:cs typeface="msgothic" charset="0"/>
              </a:rPr>
              <a:t> M, </a:t>
            </a:r>
            <a:r>
              <a:rPr lang="en-GB" sz="1800" dirty="0" err="1" smtClean="0">
                <a:latin typeface="Arial" charset="0"/>
                <a:ea typeface="msgothic" charset="0"/>
                <a:cs typeface="msgothic" charset="0"/>
              </a:rPr>
              <a:t>Sahn</a:t>
            </a:r>
            <a:r>
              <a:rPr lang="en-GB" sz="1800" dirty="0" smtClean="0">
                <a:latin typeface="Arial" charset="0"/>
                <a:ea typeface="msgothic" charset="0"/>
                <a:cs typeface="msgothic" charset="0"/>
              </a:rPr>
              <a:t> D. Circulation 2006;114:2190-2197</a:t>
            </a:r>
          </a:p>
          <a:p>
            <a:pPr marL="514350" indent="-514350" algn="just">
              <a:buAutoNum type="arabicPeriod"/>
            </a:pPr>
            <a:r>
              <a:rPr lang="en-US" sz="1800" dirty="0" err="1" smtClean="0"/>
              <a:t>Transcatheter</a:t>
            </a:r>
            <a:r>
              <a:rPr lang="en-US" sz="1800" dirty="0" smtClean="0"/>
              <a:t> closure of ventricular </a:t>
            </a:r>
            <a:r>
              <a:rPr lang="en-US" sz="1800" dirty="0" err="1" smtClean="0"/>
              <a:t>septal</a:t>
            </a:r>
            <a:r>
              <a:rPr lang="en-US" sz="1800" dirty="0" smtClean="0"/>
              <a:t> defects: </a:t>
            </a:r>
            <a:r>
              <a:rPr lang="en-US" sz="1800" i="1" dirty="0" smtClean="0"/>
              <a:t>Circulation. 1988;78:361-368</a:t>
            </a:r>
          </a:p>
          <a:p>
            <a:pPr marL="514350" indent="-514350" algn="just">
              <a:buAutoNum type="arabicPeriod"/>
            </a:pPr>
            <a:r>
              <a:rPr lang="en-US" sz="1800" dirty="0" err="1" smtClean="0"/>
              <a:t>Transcatheter</a:t>
            </a:r>
            <a:r>
              <a:rPr lang="en-US" sz="1800" dirty="0" smtClean="0"/>
              <a:t> Device Closure of Congenital and Postoperative Residual Ventricular </a:t>
            </a:r>
            <a:r>
              <a:rPr lang="en-US" sz="1800" dirty="0" err="1" smtClean="0"/>
              <a:t>Septal</a:t>
            </a:r>
            <a:r>
              <a:rPr lang="en-US" sz="1800" dirty="0" smtClean="0"/>
              <a:t> Defects </a:t>
            </a:r>
            <a:r>
              <a:rPr lang="en-US" sz="1800" i="1" dirty="0" smtClean="0"/>
              <a:t>Circulation. 2004;110:501-507</a:t>
            </a:r>
          </a:p>
          <a:p>
            <a:pPr marL="514350" indent="-514350" algn="just">
              <a:buAutoNum type="arabicPeriod"/>
            </a:pPr>
            <a:r>
              <a:rPr lang="en-US" sz="1800" i="1" dirty="0" smtClean="0"/>
              <a:t>EAE/SAE recommendation for 3-D echocardiography imaging, EHJ –cardiovascular imaging 13-1-46, 2012</a:t>
            </a:r>
          </a:p>
          <a:p>
            <a:pPr marL="514350" indent="-514350" algn="just">
              <a:buAutoNum type="arabicPeriod"/>
            </a:pPr>
            <a:r>
              <a:rPr lang="en-US" sz="1800" dirty="0" smtClean="0"/>
              <a:t>Assessment of Muscular Ventricular </a:t>
            </a:r>
            <a:r>
              <a:rPr lang="en-US" sz="1800" dirty="0" err="1" smtClean="0"/>
              <a:t>Septal</a:t>
            </a:r>
            <a:r>
              <a:rPr lang="en-US" sz="1800" dirty="0" smtClean="0"/>
              <a:t> Defect Closure by </a:t>
            </a:r>
            <a:r>
              <a:rPr lang="en-US" sz="1800" dirty="0" err="1" smtClean="0"/>
              <a:t>Transcatheter</a:t>
            </a:r>
            <a:r>
              <a:rPr lang="en-US" sz="1800" dirty="0" smtClean="0"/>
              <a:t> or Surgical Approach: A Three-Dimensional </a:t>
            </a:r>
            <a:r>
              <a:rPr lang="en-US" sz="1800" dirty="0" err="1" smtClean="0"/>
              <a:t>Echocardiographic</a:t>
            </a:r>
            <a:r>
              <a:rPr lang="en-US" sz="1800" dirty="0" smtClean="0"/>
              <a:t> Study: </a:t>
            </a:r>
            <a:r>
              <a:rPr lang="en-US" sz="1800" i="1" dirty="0" err="1" smtClean="0"/>
              <a:t>Eur</a:t>
            </a:r>
            <a:r>
              <a:rPr lang="en-US" sz="1800" i="1" dirty="0" smtClean="0"/>
              <a:t> J Echocardiography (2002) 3, 185–191</a:t>
            </a:r>
          </a:p>
          <a:p>
            <a:pPr marL="514350" indent="-514350" algn="just">
              <a:buAutoNum type="arabicPeriod"/>
            </a:pPr>
            <a:r>
              <a:rPr lang="en-US" sz="1800" dirty="0" smtClean="0"/>
              <a:t>Ventricular </a:t>
            </a:r>
            <a:r>
              <a:rPr lang="en-US" sz="1800" dirty="0" err="1" smtClean="0"/>
              <a:t>Septal</a:t>
            </a:r>
            <a:r>
              <a:rPr lang="en-US" sz="1800" dirty="0" smtClean="0"/>
              <a:t> Defects in Adults, </a:t>
            </a:r>
            <a:r>
              <a:rPr lang="en-US" sz="1800" i="1" dirty="0" smtClean="0"/>
              <a:t>Ann Intern Med. 2001;135:812-824.</a:t>
            </a:r>
          </a:p>
          <a:p>
            <a:pPr marL="514350" indent="-514350" algn="just">
              <a:buAutoNum type="arabicPeriod"/>
            </a:pPr>
            <a:r>
              <a:rPr lang="en-US" sz="1800" dirty="0" smtClean="0"/>
              <a:t>Indications and Outcomes of Surgical Closure of Ventricular </a:t>
            </a:r>
            <a:r>
              <a:rPr lang="en-US" sz="1800" dirty="0" err="1" smtClean="0"/>
              <a:t>Septal</a:t>
            </a:r>
            <a:r>
              <a:rPr lang="en-US" sz="1800" dirty="0" smtClean="0"/>
              <a:t> Defect in Adults: </a:t>
            </a:r>
            <a:r>
              <a:rPr lang="pt-BR" sz="1400" dirty="0" smtClean="0"/>
              <a:t>J A C C : C A R D I O V A S C U L A R I N T E R V E N T I O N S, V O L . 3 , N O . 3 , 2 0 1 0</a:t>
            </a:r>
            <a:r>
              <a:rPr lang="en-US" sz="1400" dirty="0" smtClean="0"/>
              <a:t>.</a:t>
            </a:r>
            <a:endParaRPr lang="en-US" sz="1800" i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Autofit/>
          </a:bodyPr>
          <a:lstStyle/>
          <a:p>
            <a:r>
              <a:rPr lang="pt-BR" sz="2800" b="1" dirty="0" smtClean="0">
                <a:solidFill>
                  <a:schemeClr val="tx1"/>
                </a:solidFill>
                <a:latin typeface="Arial"/>
                <a:cs typeface="Arial"/>
              </a:rPr>
              <a:t>V</a:t>
            </a:r>
            <a:r>
              <a:rPr lang="pt-BR" sz="2800" b="1" spc="-655" dirty="0" smtClean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pt-BR" sz="2800" b="1" dirty="0" smtClean="0">
                <a:solidFill>
                  <a:schemeClr val="tx1"/>
                </a:solidFill>
                <a:latin typeface="Arial"/>
                <a:cs typeface="Arial"/>
              </a:rPr>
              <a:t>e</a:t>
            </a:r>
            <a:r>
              <a:rPr lang="pt-BR" sz="2800" b="1" spc="-615" dirty="0" smtClean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pt-BR" sz="2800" b="1" dirty="0" smtClean="0">
                <a:solidFill>
                  <a:schemeClr val="tx1"/>
                </a:solidFill>
                <a:latin typeface="Arial"/>
                <a:cs typeface="Arial"/>
              </a:rPr>
              <a:t>n</a:t>
            </a:r>
            <a:r>
              <a:rPr lang="pt-BR" sz="2800" b="1" spc="-640" dirty="0" smtClean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pt-BR" sz="2800" b="1" dirty="0" smtClean="0">
                <a:solidFill>
                  <a:schemeClr val="tx1"/>
                </a:solidFill>
                <a:latin typeface="Arial"/>
                <a:cs typeface="Arial"/>
              </a:rPr>
              <a:t>t</a:t>
            </a:r>
            <a:r>
              <a:rPr lang="pt-BR" sz="2800" b="1" spc="-565" dirty="0" smtClean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pt-BR" sz="2800" b="1" dirty="0" smtClean="0">
                <a:solidFill>
                  <a:schemeClr val="tx1"/>
                </a:solidFill>
                <a:latin typeface="Arial"/>
                <a:cs typeface="Arial"/>
              </a:rPr>
              <a:t>r</a:t>
            </a:r>
            <a:r>
              <a:rPr lang="pt-BR" sz="2800" b="1" spc="-615" dirty="0" smtClean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pt-BR" sz="2800" b="1" spc="225" dirty="0" smtClean="0">
                <a:solidFill>
                  <a:schemeClr val="tx1"/>
                </a:solidFill>
                <a:latin typeface="Arial"/>
                <a:cs typeface="Arial"/>
              </a:rPr>
              <a:t>i</a:t>
            </a:r>
            <a:r>
              <a:rPr lang="pt-BR" sz="2800" b="1" spc="110" dirty="0" smtClean="0">
                <a:solidFill>
                  <a:schemeClr val="tx1"/>
                </a:solidFill>
                <a:latin typeface="Arial"/>
                <a:cs typeface="Arial"/>
              </a:rPr>
              <a:t>c</a:t>
            </a:r>
            <a:r>
              <a:rPr lang="pt-BR" sz="2800" b="1" dirty="0" smtClean="0">
                <a:solidFill>
                  <a:schemeClr val="tx1"/>
                </a:solidFill>
                <a:latin typeface="Arial"/>
                <a:cs typeface="Arial"/>
              </a:rPr>
              <a:t>u</a:t>
            </a:r>
            <a:r>
              <a:rPr lang="pt-BR" sz="2800" b="1" spc="-640" dirty="0" smtClean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pt-BR" sz="2800" b="1" spc="225" dirty="0" smtClean="0">
                <a:solidFill>
                  <a:schemeClr val="tx1"/>
                </a:solidFill>
                <a:latin typeface="Arial"/>
                <a:cs typeface="Arial"/>
              </a:rPr>
              <a:t>l</a:t>
            </a:r>
            <a:r>
              <a:rPr lang="pt-BR" sz="2800" b="1" dirty="0" smtClean="0">
                <a:solidFill>
                  <a:schemeClr val="tx1"/>
                </a:solidFill>
                <a:latin typeface="Arial"/>
                <a:cs typeface="Arial"/>
              </a:rPr>
              <a:t>a</a:t>
            </a:r>
            <a:r>
              <a:rPr lang="pt-BR" sz="2800" b="1" spc="-605" dirty="0" smtClean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pt-BR" sz="2800" b="1" dirty="0" smtClean="0">
                <a:solidFill>
                  <a:schemeClr val="tx1"/>
                </a:solidFill>
                <a:latin typeface="Arial"/>
                <a:cs typeface="Arial"/>
              </a:rPr>
              <a:t>r </a:t>
            </a:r>
            <a:r>
              <a:rPr lang="pt-BR" sz="2800" b="1" spc="150" dirty="0" smtClean="0">
                <a:solidFill>
                  <a:schemeClr val="tx1"/>
                </a:solidFill>
                <a:latin typeface="Arial"/>
                <a:cs typeface="Arial"/>
              </a:rPr>
              <a:t>S</a:t>
            </a:r>
            <a:r>
              <a:rPr lang="pt-BR" sz="2800" b="1" dirty="0" smtClean="0">
                <a:solidFill>
                  <a:schemeClr val="tx1"/>
                </a:solidFill>
                <a:latin typeface="Arial"/>
                <a:cs typeface="Arial"/>
              </a:rPr>
              <a:t>e</a:t>
            </a:r>
            <a:r>
              <a:rPr lang="pt-BR" sz="2800" b="1" spc="-615" dirty="0" smtClean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pt-BR" sz="2800" b="1" dirty="0" smtClean="0">
                <a:solidFill>
                  <a:schemeClr val="tx1"/>
                </a:solidFill>
                <a:latin typeface="Arial"/>
                <a:cs typeface="Arial"/>
              </a:rPr>
              <a:t>p</a:t>
            </a:r>
            <a:r>
              <a:rPr lang="pt-BR" sz="2800" b="1" spc="-690" dirty="0" smtClean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pt-BR" sz="2800" b="1" dirty="0" smtClean="0">
                <a:solidFill>
                  <a:schemeClr val="tx1"/>
                </a:solidFill>
                <a:latin typeface="Arial"/>
                <a:cs typeface="Arial"/>
              </a:rPr>
              <a:t>t</a:t>
            </a:r>
            <a:r>
              <a:rPr lang="pt-BR" sz="2800" b="1" spc="-565" dirty="0" smtClean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pt-BR" sz="2800" b="1" dirty="0" smtClean="0">
                <a:solidFill>
                  <a:schemeClr val="tx1"/>
                </a:solidFill>
                <a:latin typeface="Arial"/>
                <a:cs typeface="Arial"/>
              </a:rPr>
              <a:t>a</a:t>
            </a:r>
            <a:r>
              <a:rPr lang="pt-BR" sz="2800" b="1" spc="-605" dirty="0" smtClean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pt-BR" sz="2800" b="1" dirty="0" smtClean="0">
                <a:solidFill>
                  <a:schemeClr val="tx1"/>
                </a:solidFill>
                <a:latin typeface="Arial"/>
                <a:cs typeface="Arial"/>
              </a:rPr>
              <a:t>l</a:t>
            </a:r>
            <a:r>
              <a:rPr lang="pt-BR" sz="2800" b="1" spc="450" dirty="0" smtClean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pt-BR" sz="2800" b="1" dirty="0" smtClean="0">
                <a:solidFill>
                  <a:schemeClr val="tx1"/>
                </a:solidFill>
                <a:latin typeface="Arial"/>
                <a:cs typeface="Arial"/>
              </a:rPr>
              <a:t>D</a:t>
            </a:r>
            <a:r>
              <a:rPr lang="pt-BR" sz="2800" b="1" spc="-620" dirty="0" smtClean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pt-BR" sz="2800" b="1" dirty="0" smtClean="0">
                <a:solidFill>
                  <a:schemeClr val="tx1"/>
                </a:solidFill>
                <a:latin typeface="Arial"/>
                <a:cs typeface="Arial"/>
              </a:rPr>
              <a:t>e</a:t>
            </a:r>
            <a:r>
              <a:rPr lang="pt-BR" sz="2800" b="1" spc="-615" dirty="0" smtClean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pt-BR" sz="2800" b="1" dirty="0" smtClean="0">
                <a:solidFill>
                  <a:schemeClr val="tx1"/>
                </a:solidFill>
                <a:latin typeface="Arial"/>
                <a:cs typeface="Arial"/>
              </a:rPr>
              <a:t>f</a:t>
            </a:r>
            <a:r>
              <a:rPr lang="pt-BR" sz="2800" b="1" spc="-685" dirty="0" smtClean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pt-BR" sz="2800" b="1" dirty="0" smtClean="0">
                <a:solidFill>
                  <a:schemeClr val="tx1"/>
                </a:solidFill>
                <a:latin typeface="Arial"/>
                <a:cs typeface="Arial"/>
              </a:rPr>
              <a:t>e</a:t>
            </a:r>
            <a:r>
              <a:rPr lang="pt-BR" sz="2800" b="1" spc="-615" dirty="0" smtClean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pt-BR" sz="2800" b="1" spc="110" dirty="0" smtClean="0">
                <a:solidFill>
                  <a:schemeClr val="tx1"/>
                </a:solidFill>
                <a:latin typeface="Arial"/>
                <a:cs typeface="Arial"/>
              </a:rPr>
              <a:t>c</a:t>
            </a:r>
            <a:r>
              <a:rPr lang="pt-BR" sz="2800" b="1" dirty="0" smtClean="0">
                <a:solidFill>
                  <a:schemeClr val="tx1"/>
                </a:solidFill>
                <a:latin typeface="Arial"/>
                <a:cs typeface="Arial"/>
              </a:rPr>
              <a:t>t</a:t>
            </a:r>
            <a:r>
              <a:rPr lang="pt-BR" sz="2800" dirty="0" smtClean="0">
                <a:solidFill>
                  <a:srgbClr val="FFC000"/>
                </a:solidFill>
                <a:latin typeface="Arial"/>
                <a:cs typeface="Arial"/>
              </a:rPr>
              <a:t/>
            </a:r>
            <a:br>
              <a:rPr lang="pt-BR" sz="2800" dirty="0" smtClean="0">
                <a:solidFill>
                  <a:srgbClr val="FFC000"/>
                </a:solidFill>
                <a:latin typeface="Arial"/>
                <a:cs typeface="Arial"/>
              </a:rPr>
            </a:br>
            <a:endParaRPr lang="en-US" sz="2800" dirty="0">
              <a:solidFill>
                <a:srgbClr val="FFC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1"/>
            <a:ext cx="3429000" cy="2895600"/>
          </a:xfrm>
        </p:spPr>
        <p:txBody>
          <a:bodyPr>
            <a:normAutofit/>
          </a:bodyPr>
          <a:lstStyle/>
          <a:p>
            <a:pPr marL="469900" indent="-457200">
              <a:buClr>
                <a:srgbClr val="FF339A"/>
              </a:buClr>
              <a:buNone/>
              <a:tabLst>
                <a:tab pos="302260" algn="l"/>
              </a:tabLst>
            </a:pPr>
            <a:r>
              <a:rPr lang="pt-BR" sz="2000" spc="-180" dirty="0" smtClean="0">
                <a:latin typeface="Arial"/>
                <a:cs typeface="Arial"/>
              </a:rPr>
              <a:t>1. </a:t>
            </a:r>
            <a:endParaRPr lang="pt-BR" sz="2000" dirty="0" smtClean="0">
              <a:latin typeface="Arial"/>
              <a:cs typeface="Arial"/>
            </a:endParaRPr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4724400" y="914400"/>
            <a:ext cx="4107022" cy="3124200"/>
          </a:xfrm>
          <a:prstGeom prst="rect">
            <a:avLst/>
          </a:prstGeom>
          <a:ln w="38100">
            <a:solidFill>
              <a:srgbClr val="C00000"/>
            </a:solidFill>
          </a:ln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5867400" y="4343400"/>
            <a:ext cx="2438400" cy="175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buFontTx/>
              <a:buAutoNum type="arabicPeriod"/>
            </a:pPr>
            <a:r>
              <a:rPr lang="en-US" dirty="0"/>
              <a:t>Membranous</a:t>
            </a:r>
          </a:p>
          <a:p>
            <a:pPr marL="342900" indent="-342900">
              <a:buFontTx/>
              <a:buAutoNum type="arabicPeriod"/>
            </a:pPr>
            <a:r>
              <a:rPr lang="en-US" dirty="0"/>
              <a:t>Outflow</a:t>
            </a:r>
          </a:p>
          <a:p>
            <a:pPr marL="342900" indent="-342900">
              <a:buFontTx/>
              <a:buAutoNum type="arabicPeriod"/>
            </a:pPr>
            <a:r>
              <a:rPr lang="en-US" dirty="0" err="1"/>
              <a:t>Trabecular</a:t>
            </a:r>
            <a:r>
              <a:rPr lang="en-US" dirty="0"/>
              <a:t> septum</a:t>
            </a:r>
          </a:p>
          <a:p>
            <a:pPr marL="342900" indent="-342900">
              <a:buFontTx/>
              <a:buAutoNum type="arabicPeriod"/>
            </a:pPr>
            <a:r>
              <a:rPr lang="en-US" dirty="0"/>
              <a:t>Inflow</a:t>
            </a:r>
          </a:p>
          <a:p>
            <a:pPr marL="342900" indent="-342900">
              <a:buFontTx/>
              <a:buAutoNum type="arabicPeriod"/>
            </a:pPr>
            <a:r>
              <a:rPr lang="en-US" dirty="0" err="1"/>
              <a:t>Subarterial</a:t>
            </a:r>
            <a:r>
              <a:rPr lang="en-US" dirty="0"/>
              <a:t> / </a:t>
            </a:r>
            <a:r>
              <a:rPr lang="en-US" dirty="0" err="1"/>
              <a:t>Supracristal</a:t>
            </a:r>
            <a:endParaRPr lang="en-US" dirty="0"/>
          </a:p>
        </p:txBody>
      </p:sp>
      <p:graphicFrame>
        <p:nvGraphicFramePr>
          <p:cNvPr id="6" name="object 3"/>
          <p:cNvGraphicFramePr>
            <a:graphicFrameLocks noGrp="1"/>
          </p:cNvGraphicFramePr>
          <p:nvPr/>
        </p:nvGraphicFramePr>
        <p:xfrm>
          <a:off x="304801" y="3962400"/>
          <a:ext cx="4952999" cy="2618427"/>
        </p:xfrm>
        <a:graphic>
          <a:graphicData uri="http://schemas.openxmlformats.org/drawingml/2006/table">
            <a:tbl>
              <a:tblPr firstRow="1" bandRow="1">
                <a:tableStyleId>{638B1855-1B75-4FBE-930C-398BA8C253C6}</a:tableStyleId>
              </a:tblPr>
              <a:tblGrid>
                <a:gridCol w="3010646"/>
                <a:gridCol w="1213971"/>
                <a:gridCol w="728382"/>
              </a:tblGrid>
              <a:tr h="674406">
                <a:tc>
                  <a:txBody>
                    <a:bodyPr/>
                    <a:lstStyle/>
                    <a:p>
                      <a:pPr marL="85725">
                        <a:lnSpc>
                          <a:spcPct val="100000"/>
                        </a:lnSpc>
                        <a:tabLst>
                          <a:tab pos="1864995" algn="l"/>
                        </a:tabLst>
                      </a:pPr>
                      <a:r>
                        <a:rPr sz="1600" dirty="0" err="1" smtClean="0"/>
                        <a:t>I</a:t>
                      </a:r>
                      <a:r>
                        <a:rPr sz="1600" spc="100" dirty="0" err="1" smtClean="0"/>
                        <a:t>s</a:t>
                      </a:r>
                      <a:r>
                        <a:rPr lang="en-US" sz="1600" spc="210" dirty="0" err="1" smtClean="0"/>
                        <a:t>o</a:t>
                      </a:r>
                      <a:r>
                        <a:rPr sz="1600" spc="180" dirty="0" err="1" smtClean="0"/>
                        <a:t>l</a:t>
                      </a:r>
                      <a:r>
                        <a:rPr sz="1600" dirty="0" err="1" smtClean="0"/>
                        <a:t>a</a:t>
                      </a:r>
                      <a:r>
                        <a:rPr sz="1600" spc="-465" dirty="0" smtClean="0"/>
                        <a:t> </a:t>
                      </a:r>
                      <a:r>
                        <a:rPr sz="1600" dirty="0"/>
                        <a:t>t</a:t>
                      </a:r>
                      <a:r>
                        <a:rPr sz="1600" spc="-434" dirty="0"/>
                        <a:t> </a:t>
                      </a:r>
                      <a:r>
                        <a:rPr sz="1600" dirty="0"/>
                        <a:t>e</a:t>
                      </a:r>
                      <a:r>
                        <a:rPr sz="1600" spc="-475" dirty="0"/>
                        <a:t> </a:t>
                      </a:r>
                      <a:r>
                        <a:rPr sz="1600" dirty="0" smtClean="0"/>
                        <a:t>d</a:t>
                      </a:r>
                      <a:r>
                        <a:rPr lang="en-US" sz="1600" baseline="0" dirty="0" smtClean="0"/>
                        <a:t> </a:t>
                      </a:r>
                      <a:r>
                        <a:rPr sz="1600" dirty="0" smtClean="0"/>
                        <a:t>V</a:t>
                      </a:r>
                      <a:r>
                        <a:rPr sz="1600" spc="-509" dirty="0" smtClean="0"/>
                        <a:t> </a:t>
                      </a:r>
                      <a:r>
                        <a:rPr sz="1600" spc="120" dirty="0"/>
                        <a:t>S</a:t>
                      </a:r>
                      <a:r>
                        <a:rPr sz="1600" dirty="0"/>
                        <a:t>D</a:t>
                      </a:r>
                      <a:endParaRPr sz="1600" dirty="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92710">
                        <a:lnSpc>
                          <a:spcPct val="100000"/>
                        </a:lnSpc>
                        <a:tabLst>
                          <a:tab pos="645160" algn="l"/>
                        </a:tabLst>
                      </a:pPr>
                      <a:r>
                        <a:rPr sz="1600" dirty="0"/>
                        <a:t>N</a:t>
                      </a:r>
                      <a:r>
                        <a:rPr sz="1600" spc="-430" dirty="0"/>
                        <a:t> </a:t>
                      </a:r>
                      <a:r>
                        <a:rPr sz="1600" dirty="0" smtClean="0"/>
                        <a:t>.</a:t>
                      </a:r>
                      <a:r>
                        <a:rPr lang="en-US" sz="1600" baseline="0" dirty="0" smtClean="0"/>
                        <a:t> </a:t>
                      </a:r>
                      <a:r>
                        <a:rPr sz="1600" spc="5" dirty="0" smtClean="0"/>
                        <a:t>C</a:t>
                      </a:r>
                      <a:r>
                        <a:rPr sz="1600" dirty="0" smtClean="0"/>
                        <a:t>a</a:t>
                      </a:r>
                      <a:r>
                        <a:rPr sz="1600" spc="-465" dirty="0" smtClean="0"/>
                        <a:t> </a:t>
                      </a:r>
                      <a:r>
                        <a:rPr sz="1600" spc="100" dirty="0"/>
                        <a:t>s</a:t>
                      </a:r>
                      <a:r>
                        <a:rPr sz="1600" dirty="0"/>
                        <a:t>e</a:t>
                      </a:r>
                      <a:r>
                        <a:rPr sz="1600" spc="-475" dirty="0"/>
                        <a:t> </a:t>
                      </a:r>
                      <a:r>
                        <a:rPr sz="1600" dirty="0"/>
                        <a:t>s</a:t>
                      </a:r>
                      <a:endParaRPr sz="1600" dirty="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38455">
                        <a:lnSpc>
                          <a:spcPct val="100000"/>
                        </a:lnSpc>
                      </a:pPr>
                      <a:r>
                        <a:rPr sz="1600" dirty="0"/>
                        <a:t>%</a:t>
                      </a:r>
                      <a:endParaRPr sz="1600" dirty="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</a:tr>
              <a:tr h="444807">
                <a:tc>
                  <a:txBody>
                    <a:bodyPr/>
                    <a:lstStyle/>
                    <a:p>
                      <a:pPr marL="85725">
                        <a:lnSpc>
                          <a:spcPct val="100000"/>
                        </a:lnSpc>
                      </a:pPr>
                      <a:r>
                        <a:rPr sz="2000" spc="-185" dirty="0"/>
                        <a:t>P</a:t>
                      </a:r>
                      <a:r>
                        <a:rPr sz="2000" spc="110" dirty="0"/>
                        <a:t>e</a:t>
                      </a:r>
                      <a:r>
                        <a:rPr sz="2000" dirty="0"/>
                        <a:t>r</a:t>
                      </a:r>
                      <a:r>
                        <a:rPr sz="2000" spc="-520" dirty="0"/>
                        <a:t> </a:t>
                      </a:r>
                      <a:r>
                        <a:rPr sz="2000" spc="140" dirty="0"/>
                        <a:t>i</a:t>
                      </a:r>
                      <a:r>
                        <a:rPr sz="2000" dirty="0"/>
                        <a:t>m</a:t>
                      </a:r>
                      <a:r>
                        <a:rPr sz="2000" spc="-390" dirty="0"/>
                        <a:t> </a:t>
                      </a:r>
                      <a:r>
                        <a:rPr sz="2000" spc="110" dirty="0"/>
                        <a:t>e</a:t>
                      </a:r>
                      <a:r>
                        <a:rPr sz="2000" dirty="0"/>
                        <a:t>m</a:t>
                      </a:r>
                      <a:r>
                        <a:rPr sz="2000" spc="-390" dirty="0"/>
                        <a:t> </a:t>
                      </a:r>
                      <a:r>
                        <a:rPr sz="2000" spc="185" dirty="0"/>
                        <a:t>b</a:t>
                      </a:r>
                      <a:r>
                        <a:rPr sz="2000" dirty="0"/>
                        <a:t>r</a:t>
                      </a:r>
                      <a:r>
                        <a:rPr sz="2000" spc="-520" dirty="0"/>
                        <a:t> </a:t>
                      </a:r>
                      <a:r>
                        <a:rPr sz="2000" spc="120" dirty="0"/>
                        <a:t>a</a:t>
                      </a:r>
                      <a:r>
                        <a:rPr sz="2000" spc="210" dirty="0"/>
                        <a:t>n</a:t>
                      </a:r>
                      <a:r>
                        <a:rPr sz="2000" spc="140" dirty="0"/>
                        <a:t>o</a:t>
                      </a:r>
                      <a:r>
                        <a:rPr sz="2000" spc="210" dirty="0"/>
                        <a:t>u</a:t>
                      </a:r>
                      <a:r>
                        <a:rPr sz="2000" dirty="0"/>
                        <a:t>s</a:t>
                      </a:r>
                      <a:endParaRPr sz="2000" dirty="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23495" algn="ctr">
                        <a:lnSpc>
                          <a:spcPct val="100000"/>
                        </a:lnSpc>
                      </a:pPr>
                      <a:r>
                        <a:rPr sz="2000" spc="220" dirty="0"/>
                        <a:t>8</a:t>
                      </a:r>
                      <a:r>
                        <a:rPr sz="2000" dirty="0"/>
                        <a:t>1</a:t>
                      </a:r>
                      <a:endParaRPr sz="20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38455">
                        <a:lnSpc>
                          <a:spcPct val="100000"/>
                        </a:lnSpc>
                      </a:pPr>
                      <a:r>
                        <a:rPr sz="2000" spc="220" dirty="0"/>
                        <a:t>8</a:t>
                      </a:r>
                      <a:r>
                        <a:rPr sz="2000" dirty="0"/>
                        <a:t>0</a:t>
                      </a:r>
                      <a:endParaRPr sz="20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</a:tr>
              <a:tr h="444807">
                <a:tc>
                  <a:txBody>
                    <a:bodyPr/>
                    <a:lstStyle/>
                    <a:p>
                      <a:pPr marL="85725">
                        <a:lnSpc>
                          <a:spcPct val="100000"/>
                        </a:lnSpc>
                      </a:pPr>
                      <a:r>
                        <a:rPr sz="2000" spc="25" dirty="0"/>
                        <a:t>M</a:t>
                      </a:r>
                      <a:r>
                        <a:rPr sz="2000" spc="215" dirty="0"/>
                        <a:t>u</a:t>
                      </a:r>
                      <a:r>
                        <a:rPr sz="2000" spc="55" dirty="0"/>
                        <a:t>sc</a:t>
                      </a:r>
                      <a:r>
                        <a:rPr sz="2000" spc="215" dirty="0"/>
                        <a:t>u</a:t>
                      </a:r>
                      <a:r>
                        <a:rPr sz="2000" spc="145" dirty="0"/>
                        <a:t>l</a:t>
                      </a:r>
                      <a:r>
                        <a:rPr sz="2000" spc="125" dirty="0"/>
                        <a:t>a</a:t>
                      </a:r>
                      <a:r>
                        <a:rPr sz="2000" dirty="0"/>
                        <a:t>r</a:t>
                      </a:r>
                      <a:endParaRPr sz="2000" dirty="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22225" algn="ctr">
                        <a:lnSpc>
                          <a:spcPct val="100000"/>
                        </a:lnSpc>
                      </a:pPr>
                      <a:r>
                        <a:rPr sz="2000" spc="215" dirty="0"/>
                        <a:t>1</a:t>
                      </a:r>
                      <a:r>
                        <a:rPr sz="2000" dirty="0"/>
                        <a:t>0</a:t>
                      </a:r>
                      <a:endParaRPr sz="20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39090">
                        <a:lnSpc>
                          <a:spcPct val="100000"/>
                        </a:lnSpc>
                      </a:pPr>
                      <a:r>
                        <a:rPr sz="2000" spc="215" dirty="0"/>
                        <a:t>1</a:t>
                      </a:r>
                      <a:r>
                        <a:rPr sz="2000" dirty="0"/>
                        <a:t>0</a:t>
                      </a:r>
                      <a:endParaRPr sz="20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</a:tr>
              <a:tr h="444807">
                <a:tc>
                  <a:txBody>
                    <a:bodyPr/>
                    <a:lstStyle/>
                    <a:p>
                      <a:pPr marL="85725">
                        <a:lnSpc>
                          <a:spcPct val="100000"/>
                        </a:lnSpc>
                      </a:pPr>
                      <a:r>
                        <a:rPr sz="2000" spc="20" dirty="0"/>
                        <a:t>M</a:t>
                      </a:r>
                      <a:r>
                        <a:rPr sz="2000" spc="210" dirty="0"/>
                        <a:t>u</a:t>
                      </a:r>
                      <a:r>
                        <a:rPr sz="2000" spc="140" dirty="0"/>
                        <a:t>l</a:t>
                      </a:r>
                      <a:r>
                        <a:rPr sz="2000" dirty="0"/>
                        <a:t>t</a:t>
                      </a:r>
                      <a:r>
                        <a:rPr sz="2000" spc="-459" dirty="0"/>
                        <a:t> </a:t>
                      </a:r>
                      <a:r>
                        <a:rPr sz="2000" spc="140" dirty="0"/>
                        <a:t>i</a:t>
                      </a:r>
                      <a:r>
                        <a:rPr sz="2000" spc="180" dirty="0"/>
                        <a:t>p</a:t>
                      </a:r>
                      <a:r>
                        <a:rPr sz="2000" spc="140" dirty="0"/>
                        <a:t>l</a:t>
                      </a:r>
                      <a:r>
                        <a:rPr sz="2000" dirty="0"/>
                        <a:t>e</a:t>
                      </a:r>
                      <a:endParaRPr sz="2000" dirty="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25400" algn="ctr">
                        <a:lnSpc>
                          <a:spcPct val="100000"/>
                        </a:lnSpc>
                      </a:pPr>
                      <a:r>
                        <a:rPr sz="2000" spc="220" dirty="0"/>
                        <a:t>1</a:t>
                      </a:r>
                      <a:r>
                        <a:rPr sz="2000" dirty="0"/>
                        <a:t>0</a:t>
                      </a:r>
                      <a:endParaRPr sz="20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37185">
                        <a:lnSpc>
                          <a:spcPct val="100000"/>
                        </a:lnSpc>
                      </a:pPr>
                      <a:r>
                        <a:rPr sz="2000" spc="220" dirty="0"/>
                        <a:t>1</a:t>
                      </a:r>
                      <a:r>
                        <a:rPr sz="2000" dirty="0"/>
                        <a:t>0</a:t>
                      </a:r>
                      <a:endParaRPr sz="20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</a:tr>
              <a:tr h="444807">
                <a:tc>
                  <a:txBody>
                    <a:bodyPr/>
                    <a:lstStyle/>
                    <a:p>
                      <a:pPr marL="85725">
                        <a:lnSpc>
                          <a:spcPct val="100000"/>
                        </a:lnSpc>
                      </a:pPr>
                      <a:r>
                        <a:rPr sz="2000" spc="5" dirty="0"/>
                        <a:t>T</a:t>
                      </a:r>
                      <a:r>
                        <a:rPr sz="2000" spc="135" dirty="0"/>
                        <a:t>o</a:t>
                      </a:r>
                      <a:r>
                        <a:rPr sz="2000" dirty="0"/>
                        <a:t>t</a:t>
                      </a:r>
                      <a:r>
                        <a:rPr sz="2000" spc="-459" dirty="0"/>
                        <a:t> </a:t>
                      </a:r>
                      <a:r>
                        <a:rPr sz="2000" spc="120" dirty="0"/>
                        <a:t>a</a:t>
                      </a:r>
                      <a:r>
                        <a:rPr sz="2000" dirty="0"/>
                        <a:t>l</a:t>
                      </a:r>
                      <a:endParaRPr sz="2000" dirty="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06425">
                        <a:lnSpc>
                          <a:spcPct val="100000"/>
                        </a:lnSpc>
                      </a:pPr>
                      <a:r>
                        <a:rPr sz="2000" spc="220" dirty="0" smtClean="0"/>
                        <a:t>10</a:t>
                      </a:r>
                      <a:r>
                        <a:rPr sz="2000" dirty="0" smtClean="0"/>
                        <a:t>1</a:t>
                      </a:r>
                      <a:endParaRPr sz="2000" dirty="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26060">
                        <a:lnSpc>
                          <a:spcPct val="100000"/>
                        </a:lnSpc>
                      </a:pPr>
                      <a:r>
                        <a:rPr sz="2000" spc="220" dirty="0"/>
                        <a:t>10</a:t>
                      </a:r>
                      <a:r>
                        <a:rPr sz="2000" dirty="0"/>
                        <a:t>0</a:t>
                      </a:r>
                      <a:endParaRPr sz="2000" dirty="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228600" y="6477000"/>
            <a:ext cx="653832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2700">
              <a:lnSpc>
                <a:spcPct val="100000"/>
              </a:lnSpc>
              <a:tabLst>
                <a:tab pos="6597650" algn="l"/>
              </a:tabLst>
            </a:pPr>
            <a:r>
              <a:rPr lang="en-US" sz="1600" i="1" spc="15" dirty="0" err="1" smtClean="0">
                <a:solidFill>
                  <a:srgbClr val="FFFF9A"/>
                </a:solidFill>
                <a:latin typeface="Arial"/>
                <a:cs typeface="Arial"/>
              </a:rPr>
              <a:t>A</a:t>
            </a:r>
            <a:r>
              <a:rPr lang="en-US" sz="1600" i="1" spc="135" dirty="0" err="1" smtClean="0">
                <a:solidFill>
                  <a:srgbClr val="FFFF9A"/>
                </a:solidFill>
                <a:latin typeface="Arial"/>
                <a:cs typeface="Arial"/>
              </a:rPr>
              <a:t>n</a:t>
            </a:r>
            <a:r>
              <a:rPr lang="en-US" sz="1600" i="1" spc="75" dirty="0" err="1" smtClean="0">
                <a:solidFill>
                  <a:srgbClr val="FFFF9A"/>
                </a:solidFill>
                <a:latin typeface="Arial"/>
                <a:cs typeface="Arial"/>
              </a:rPr>
              <a:t>a</a:t>
            </a:r>
            <a:r>
              <a:rPr lang="en-US" sz="1600" i="1" spc="-10" dirty="0" err="1" smtClean="0">
                <a:solidFill>
                  <a:srgbClr val="FFFF9A"/>
                </a:solidFill>
                <a:latin typeface="Arial"/>
                <a:cs typeface="Arial"/>
              </a:rPr>
              <a:t>t</a:t>
            </a:r>
            <a:r>
              <a:rPr lang="en-US" sz="1600" i="1" spc="-325" dirty="0" smtClean="0">
                <a:solidFill>
                  <a:srgbClr val="FFFF9A"/>
                </a:solidFill>
                <a:latin typeface="Arial"/>
                <a:cs typeface="Arial"/>
              </a:rPr>
              <a:t> </a:t>
            </a:r>
            <a:r>
              <a:rPr lang="en-US" sz="1600" i="1" spc="85" dirty="0" err="1" smtClean="0">
                <a:solidFill>
                  <a:srgbClr val="FFFF9A"/>
                </a:solidFill>
                <a:latin typeface="Arial"/>
                <a:cs typeface="Arial"/>
              </a:rPr>
              <a:t>o</a:t>
            </a:r>
            <a:r>
              <a:rPr lang="en-US" sz="1600" i="1" spc="-20" dirty="0" err="1" smtClean="0">
                <a:solidFill>
                  <a:srgbClr val="FFFF9A"/>
                </a:solidFill>
                <a:latin typeface="Arial"/>
                <a:cs typeface="Arial"/>
              </a:rPr>
              <a:t>m</a:t>
            </a:r>
            <a:r>
              <a:rPr lang="en-US" sz="1600" i="1" spc="-280" dirty="0" smtClean="0">
                <a:solidFill>
                  <a:srgbClr val="FFFF9A"/>
                </a:solidFill>
                <a:latin typeface="Arial"/>
                <a:cs typeface="Arial"/>
              </a:rPr>
              <a:t> </a:t>
            </a:r>
            <a:r>
              <a:rPr lang="en-US" sz="1600" i="1" spc="95" dirty="0" err="1" smtClean="0">
                <a:solidFill>
                  <a:srgbClr val="FFFF9A"/>
                </a:solidFill>
                <a:latin typeface="Arial"/>
                <a:cs typeface="Arial"/>
              </a:rPr>
              <a:t>i</a:t>
            </a:r>
            <a:r>
              <a:rPr lang="en-US" sz="1600" i="1" spc="25" dirty="0" err="1" smtClean="0">
                <a:solidFill>
                  <a:srgbClr val="FFFF9A"/>
                </a:solidFill>
                <a:latin typeface="Arial"/>
                <a:cs typeface="Arial"/>
              </a:rPr>
              <a:t>c</a:t>
            </a:r>
            <a:r>
              <a:rPr lang="en-US" sz="1600" i="1" spc="75" dirty="0" err="1" smtClean="0">
                <a:solidFill>
                  <a:srgbClr val="FFFF9A"/>
                </a:solidFill>
                <a:latin typeface="Arial"/>
                <a:cs typeface="Arial"/>
              </a:rPr>
              <a:t>a</a:t>
            </a:r>
            <a:r>
              <a:rPr lang="en-US" sz="1600" i="1" spc="-5" dirty="0" err="1" smtClean="0">
                <a:solidFill>
                  <a:srgbClr val="FFFF9A"/>
                </a:solidFill>
                <a:latin typeface="Arial"/>
                <a:cs typeface="Arial"/>
              </a:rPr>
              <a:t>l</a:t>
            </a:r>
            <a:r>
              <a:rPr lang="en-US" sz="1600" i="1" spc="250" dirty="0" smtClean="0">
                <a:solidFill>
                  <a:srgbClr val="FFFF9A"/>
                </a:solidFill>
                <a:latin typeface="Arial"/>
                <a:cs typeface="Arial"/>
              </a:rPr>
              <a:t> </a:t>
            </a:r>
            <a:r>
              <a:rPr lang="en-US" sz="1600" i="1" spc="-65" dirty="0" smtClean="0">
                <a:solidFill>
                  <a:srgbClr val="FFFF9A"/>
                </a:solidFill>
                <a:latin typeface="Arial"/>
                <a:cs typeface="Arial"/>
              </a:rPr>
              <a:t>C</a:t>
            </a:r>
            <a:r>
              <a:rPr lang="en-US" sz="1600" i="1" spc="90" dirty="0" smtClean="0">
                <a:solidFill>
                  <a:srgbClr val="FFFF9A"/>
                </a:solidFill>
                <a:latin typeface="Arial"/>
                <a:cs typeface="Arial"/>
              </a:rPr>
              <a:t>oll</a:t>
            </a:r>
            <a:r>
              <a:rPr lang="en-US" sz="1600" i="1" spc="65" dirty="0" smtClean="0">
                <a:solidFill>
                  <a:srgbClr val="FFFF9A"/>
                </a:solidFill>
                <a:latin typeface="Arial"/>
                <a:cs typeface="Arial"/>
              </a:rPr>
              <a:t>e</a:t>
            </a:r>
            <a:r>
              <a:rPr lang="en-US" sz="1600" i="1" spc="25" dirty="0" smtClean="0">
                <a:solidFill>
                  <a:srgbClr val="FFFF9A"/>
                </a:solidFill>
                <a:latin typeface="Arial"/>
                <a:cs typeface="Arial"/>
              </a:rPr>
              <a:t>c</a:t>
            </a:r>
            <a:r>
              <a:rPr lang="en-US" sz="1600" i="1" spc="-10" dirty="0" smtClean="0">
                <a:solidFill>
                  <a:srgbClr val="FFFF9A"/>
                </a:solidFill>
                <a:latin typeface="Arial"/>
                <a:cs typeface="Arial"/>
              </a:rPr>
              <a:t>t</a:t>
            </a:r>
            <a:r>
              <a:rPr lang="en-US" sz="1600" i="1" spc="-325" dirty="0" smtClean="0">
                <a:solidFill>
                  <a:srgbClr val="FFFF9A"/>
                </a:solidFill>
                <a:latin typeface="Arial"/>
                <a:cs typeface="Arial"/>
              </a:rPr>
              <a:t> </a:t>
            </a:r>
            <a:r>
              <a:rPr lang="en-US" sz="1600" i="1" spc="90" dirty="0" smtClean="0">
                <a:solidFill>
                  <a:srgbClr val="FFFF9A"/>
                </a:solidFill>
                <a:latin typeface="Arial"/>
                <a:cs typeface="Arial"/>
              </a:rPr>
              <a:t>io</a:t>
            </a:r>
            <a:r>
              <a:rPr lang="en-US" sz="1600" i="1" spc="-15" dirty="0" smtClean="0">
                <a:solidFill>
                  <a:srgbClr val="FFFF9A"/>
                </a:solidFill>
                <a:latin typeface="Arial"/>
                <a:cs typeface="Arial"/>
              </a:rPr>
              <a:t>n</a:t>
            </a:r>
            <a:r>
              <a:rPr lang="en-US" sz="1600" i="1" dirty="0" smtClean="0">
                <a:solidFill>
                  <a:srgbClr val="FFFF9A"/>
                </a:solidFill>
                <a:latin typeface="Arial"/>
                <a:cs typeface="Arial"/>
              </a:rPr>
              <a:t> </a:t>
            </a:r>
            <a:r>
              <a:rPr lang="en-US" sz="1600" i="1" spc="-254" dirty="0" smtClean="0">
                <a:solidFill>
                  <a:srgbClr val="FFFF9A"/>
                </a:solidFill>
                <a:latin typeface="Arial"/>
                <a:cs typeface="Arial"/>
              </a:rPr>
              <a:t> </a:t>
            </a:r>
            <a:r>
              <a:rPr lang="en-US" sz="1600" i="1" spc="85" dirty="0" smtClean="0">
                <a:solidFill>
                  <a:srgbClr val="FFFF9A"/>
                </a:solidFill>
                <a:latin typeface="Arial"/>
                <a:cs typeface="Arial"/>
              </a:rPr>
              <a:t>o</a:t>
            </a:r>
            <a:r>
              <a:rPr lang="en-US" sz="1600" i="1" spc="-10" dirty="0" smtClean="0">
                <a:solidFill>
                  <a:srgbClr val="FFFF9A"/>
                </a:solidFill>
                <a:latin typeface="Arial"/>
                <a:cs typeface="Arial"/>
              </a:rPr>
              <a:t>f</a:t>
            </a:r>
            <a:r>
              <a:rPr lang="en-US" sz="1600" i="1" dirty="0" smtClean="0">
                <a:solidFill>
                  <a:srgbClr val="FFFF9A"/>
                </a:solidFill>
                <a:latin typeface="Arial"/>
                <a:cs typeface="Arial"/>
              </a:rPr>
              <a:t> </a:t>
            </a:r>
            <a:r>
              <a:rPr lang="en-US" sz="1600" i="1" spc="-265" dirty="0" smtClean="0">
                <a:solidFill>
                  <a:srgbClr val="FFFF9A"/>
                </a:solidFill>
                <a:latin typeface="Arial"/>
                <a:cs typeface="Arial"/>
              </a:rPr>
              <a:t> </a:t>
            </a:r>
            <a:r>
              <a:rPr lang="en-US" sz="1600" i="1" spc="-65" dirty="0" smtClean="0">
                <a:solidFill>
                  <a:srgbClr val="FFFF9A"/>
                </a:solidFill>
                <a:latin typeface="Arial"/>
                <a:cs typeface="Arial"/>
              </a:rPr>
              <a:t>C</a:t>
            </a:r>
            <a:r>
              <a:rPr lang="en-US" sz="1600" i="1" spc="40" dirty="0" smtClean="0">
                <a:solidFill>
                  <a:srgbClr val="FFFF9A"/>
                </a:solidFill>
                <a:latin typeface="Arial"/>
                <a:cs typeface="Arial"/>
              </a:rPr>
              <a:t>H</a:t>
            </a:r>
            <a:r>
              <a:rPr lang="en-US" sz="1600" i="1" spc="70" dirty="0" smtClean="0">
                <a:solidFill>
                  <a:srgbClr val="FFFF9A"/>
                </a:solidFill>
                <a:latin typeface="Arial"/>
                <a:cs typeface="Arial"/>
              </a:rPr>
              <a:t>D</a:t>
            </a:r>
            <a:r>
              <a:rPr lang="en-US" sz="1600" i="1" spc="-10" dirty="0" smtClean="0">
                <a:solidFill>
                  <a:srgbClr val="FFFF9A"/>
                </a:solidFill>
                <a:latin typeface="Arial"/>
                <a:cs typeface="Arial"/>
              </a:rPr>
              <a:t>,</a:t>
            </a:r>
            <a:r>
              <a:rPr lang="en-US" sz="1600" i="1" dirty="0" smtClean="0">
                <a:solidFill>
                  <a:srgbClr val="FFFF9A"/>
                </a:solidFill>
                <a:latin typeface="Arial"/>
                <a:cs typeface="Arial"/>
              </a:rPr>
              <a:t> </a:t>
            </a:r>
            <a:r>
              <a:rPr lang="en-US" sz="1600" i="1" spc="-240" dirty="0" smtClean="0">
                <a:solidFill>
                  <a:srgbClr val="FFFF9A"/>
                </a:solidFill>
                <a:latin typeface="Arial"/>
                <a:cs typeface="Arial"/>
              </a:rPr>
              <a:t> </a:t>
            </a:r>
            <a:r>
              <a:rPr lang="en-US" sz="1600" i="1" dirty="0" err="1" smtClean="0">
                <a:solidFill>
                  <a:srgbClr val="FFFF9A"/>
                </a:solidFill>
                <a:latin typeface="Arial"/>
                <a:cs typeface="Arial"/>
              </a:rPr>
              <a:t>U</a:t>
            </a:r>
            <a:r>
              <a:rPr lang="en-US" sz="1600" i="1" spc="135" dirty="0" err="1" smtClean="0">
                <a:solidFill>
                  <a:srgbClr val="FFFF9A"/>
                </a:solidFill>
                <a:latin typeface="Arial"/>
                <a:cs typeface="Arial"/>
              </a:rPr>
              <a:t>n</a:t>
            </a:r>
            <a:r>
              <a:rPr lang="en-US" sz="1600" i="1" spc="95" dirty="0" err="1" smtClean="0">
                <a:solidFill>
                  <a:srgbClr val="FFFF9A"/>
                </a:solidFill>
                <a:latin typeface="Arial"/>
                <a:cs typeface="Arial"/>
              </a:rPr>
              <a:t>i</a:t>
            </a:r>
            <a:r>
              <a:rPr lang="en-US" sz="1600" i="1" spc="-10" dirty="0" err="1" smtClean="0">
                <a:solidFill>
                  <a:srgbClr val="FFFF9A"/>
                </a:solidFill>
                <a:latin typeface="Arial"/>
                <a:cs typeface="Arial"/>
              </a:rPr>
              <a:t>v</a:t>
            </a:r>
            <a:r>
              <a:rPr lang="en-US" sz="1600" i="1" spc="-375" dirty="0" smtClean="0">
                <a:solidFill>
                  <a:srgbClr val="FFFF9A"/>
                </a:solidFill>
                <a:latin typeface="Arial"/>
                <a:cs typeface="Arial"/>
              </a:rPr>
              <a:t> </a:t>
            </a:r>
            <a:r>
              <a:rPr lang="en-US" sz="1600" i="1" spc="65" dirty="0" err="1" smtClean="0">
                <a:solidFill>
                  <a:srgbClr val="FFFF9A"/>
                </a:solidFill>
                <a:latin typeface="Arial"/>
                <a:cs typeface="Arial"/>
              </a:rPr>
              <a:t>e</a:t>
            </a:r>
            <a:r>
              <a:rPr lang="en-US" sz="1600" i="1" spc="-10" dirty="0" err="1" smtClean="0">
                <a:solidFill>
                  <a:srgbClr val="FFFF9A"/>
                </a:solidFill>
                <a:latin typeface="Arial"/>
                <a:cs typeface="Arial"/>
              </a:rPr>
              <a:t>r</a:t>
            </a:r>
            <a:r>
              <a:rPr lang="en-US" sz="1600" i="1" spc="-370" dirty="0" smtClean="0">
                <a:solidFill>
                  <a:srgbClr val="FFFF9A"/>
                </a:solidFill>
                <a:latin typeface="Arial"/>
                <a:cs typeface="Arial"/>
              </a:rPr>
              <a:t> </a:t>
            </a:r>
            <a:r>
              <a:rPr lang="en-US" sz="1600" i="1" spc="25" dirty="0" smtClean="0">
                <a:solidFill>
                  <a:srgbClr val="FFFF9A"/>
                </a:solidFill>
                <a:latin typeface="Arial"/>
                <a:cs typeface="Arial"/>
              </a:rPr>
              <a:t>s</a:t>
            </a:r>
            <a:r>
              <a:rPr lang="en-US" sz="1600" i="1" spc="95" dirty="0" smtClean="0">
                <a:solidFill>
                  <a:srgbClr val="FFFF9A"/>
                </a:solidFill>
                <a:latin typeface="Arial"/>
                <a:cs typeface="Arial"/>
              </a:rPr>
              <a:t>i</a:t>
            </a:r>
            <a:r>
              <a:rPr lang="en-US" sz="1600" i="1" spc="-10" dirty="0" smtClean="0">
                <a:solidFill>
                  <a:srgbClr val="FFFF9A"/>
                </a:solidFill>
                <a:latin typeface="Arial"/>
                <a:cs typeface="Arial"/>
              </a:rPr>
              <a:t>t</a:t>
            </a:r>
            <a:r>
              <a:rPr lang="en-US" sz="1600" i="1" spc="-325" dirty="0" smtClean="0">
                <a:solidFill>
                  <a:srgbClr val="FFFF9A"/>
                </a:solidFill>
                <a:latin typeface="Arial"/>
                <a:cs typeface="Arial"/>
              </a:rPr>
              <a:t> </a:t>
            </a:r>
            <a:r>
              <a:rPr lang="en-US" sz="1600" i="1" spc="-10" dirty="0" smtClean="0">
                <a:solidFill>
                  <a:srgbClr val="FFFF9A"/>
                </a:solidFill>
                <a:latin typeface="Arial"/>
                <a:cs typeface="Arial"/>
              </a:rPr>
              <a:t>y</a:t>
            </a:r>
            <a:r>
              <a:rPr lang="en-US" sz="1600" i="1" dirty="0" smtClean="0">
                <a:solidFill>
                  <a:srgbClr val="FFFF9A"/>
                </a:solidFill>
                <a:latin typeface="Arial"/>
                <a:cs typeface="Arial"/>
              </a:rPr>
              <a:t> </a:t>
            </a:r>
            <a:r>
              <a:rPr lang="en-US" sz="1600" i="1" spc="-225" dirty="0" smtClean="0">
                <a:solidFill>
                  <a:srgbClr val="FFFF9A"/>
                </a:solidFill>
                <a:latin typeface="Arial"/>
                <a:cs typeface="Arial"/>
              </a:rPr>
              <a:t> </a:t>
            </a:r>
            <a:r>
              <a:rPr lang="en-US" sz="1600" i="1" spc="85" dirty="0" smtClean="0">
                <a:solidFill>
                  <a:srgbClr val="FFFF9A"/>
                </a:solidFill>
                <a:latin typeface="Arial"/>
                <a:cs typeface="Arial"/>
              </a:rPr>
              <a:t>o</a:t>
            </a:r>
            <a:r>
              <a:rPr lang="en-US" sz="1600" i="1" spc="-10" dirty="0" smtClean="0">
                <a:solidFill>
                  <a:srgbClr val="FFFF9A"/>
                </a:solidFill>
                <a:latin typeface="Arial"/>
                <a:cs typeface="Arial"/>
              </a:rPr>
              <a:t>f</a:t>
            </a:r>
            <a:r>
              <a:rPr lang="en-US" sz="1600" i="1" dirty="0" smtClean="0">
                <a:solidFill>
                  <a:srgbClr val="FFFF9A"/>
                </a:solidFill>
                <a:latin typeface="Arial"/>
                <a:cs typeface="Arial"/>
              </a:rPr>
              <a:t> </a:t>
            </a:r>
            <a:r>
              <a:rPr lang="en-US" sz="1600" i="1" spc="-270" dirty="0" smtClean="0">
                <a:solidFill>
                  <a:srgbClr val="FFFF9A"/>
                </a:solidFill>
                <a:latin typeface="Arial"/>
                <a:cs typeface="Arial"/>
              </a:rPr>
              <a:t> </a:t>
            </a:r>
            <a:r>
              <a:rPr lang="en-US" sz="1600" i="1" spc="-145" dirty="0" smtClean="0">
                <a:solidFill>
                  <a:srgbClr val="FFFF9A"/>
                </a:solidFill>
                <a:latin typeface="Arial"/>
                <a:cs typeface="Arial"/>
              </a:rPr>
              <a:t>P</a:t>
            </a:r>
            <a:r>
              <a:rPr lang="en-US" sz="1600" i="1" spc="75" dirty="0" smtClean="0">
                <a:solidFill>
                  <a:srgbClr val="FFFF9A"/>
                </a:solidFill>
                <a:latin typeface="Arial"/>
                <a:cs typeface="Arial"/>
              </a:rPr>
              <a:t>a</a:t>
            </a:r>
            <a:r>
              <a:rPr lang="en-US" sz="1600" i="1" spc="114" dirty="0" smtClean="0">
                <a:solidFill>
                  <a:srgbClr val="FFFF9A"/>
                </a:solidFill>
                <a:latin typeface="Arial"/>
                <a:cs typeface="Arial"/>
              </a:rPr>
              <a:t>d</a:t>
            </a:r>
            <a:r>
              <a:rPr lang="en-US" sz="1600" i="1" spc="135" dirty="0" smtClean="0">
                <a:solidFill>
                  <a:srgbClr val="FFFF9A"/>
                </a:solidFill>
                <a:latin typeface="Arial"/>
                <a:cs typeface="Arial"/>
              </a:rPr>
              <a:t>u</a:t>
            </a:r>
            <a:r>
              <a:rPr lang="en-US" sz="1600" i="1" spc="75" dirty="0" smtClean="0">
                <a:solidFill>
                  <a:srgbClr val="FFFF9A"/>
                </a:solidFill>
                <a:latin typeface="Arial"/>
                <a:cs typeface="Arial"/>
              </a:rPr>
              <a:t>a</a:t>
            </a:r>
            <a:r>
              <a:rPr lang="en-US" sz="1600" i="1" spc="-10" dirty="0" smtClean="0">
                <a:solidFill>
                  <a:srgbClr val="FFFF9A"/>
                </a:solidFill>
                <a:latin typeface="Arial"/>
                <a:cs typeface="Arial"/>
              </a:rPr>
              <a:t>:</a:t>
            </a:r>
            <a:r>
              <a:rPr lang="en-US" sz="1600" i="1" spc="145" dirty="0" smtClean="0">
                <a:solidFill>
                  <a:srgbClr val="FFFF9A"/>
                </a:solidFill>
                <a:latin typeface="Arial"/>
                <a:cs typeface="Arial"/>
              </a:rPr>
              <a:t>140</a:t>
            </a:r>
            <a:r>
              <a:rPr lang="en-US" sz="1600" i="1" spc="-15" dirty="0" smtClean="0">
                <a:solidFill>
                  <a:srgbClr val="FFFF9A"/>
                </a:solidFill>
                <a:latin typeface="Arial"/>
                <a:cs typeface="Arial"/>
              </a:rPr>
              <a:t>0</a:t>
            </a:r>
            <a:r>
              <a:rPr lang="en-US" sz="1600" i="1" dirty="0" smtClean="0">
                <a:solidFill>
                  <a:srgbClr val="FFFF9A"/>
                </a:solidFill>
                <a:latin typeface="Arial"/>
                <a:cs typeface="Arial"/>
              </a:rPr>
              <a:t> </a:t>
            </a:r>
            <a:r>
              <a:rPr lang="en-US" sz="1600" i="1" spc="-245" dirty="0" smtClean="0">
                <a:solidFill>
                  <a:srgbClr val="FFFF9A"/>
                </a:solidFill>
                <a:latin typeface="Arial"/>
                <a:cs typeface="Arial"/>
              </a:rPr>
              <a:t> </a:t>
            </a:r>
            <a:r>
              <a:rPr lang="en-US" sz="1600" i="1" spc="135" dirty="0" smtClean="0">
                <a:solidFill>
                  <a:srgbClr val="FFFF9A"/>
                </a:solidFill>
                <a:latin typeface="Arial"/>
                <a:cs typeface="Arial"/>
              </a:rPr>
              <a:t>h</a:t>
            </a:r>
            <a:r>
              <a:rPr lang="en-US" sz="1600" i="1" spc="65" dirty="0" smtClean="0">
                <a:solidFill>
                  <a:srgbClr val="FFFF9A"/>
                </a:solidFill>
                <a:latin typeface="Arial"/>
                <a:cs typeface="Arial"/>
              </a:rPr>
              <a:t>e</a:t>
            </a:r>
            <a:r>
              <a:rPr lang="en-US" sz="1600" i="1" spc="75" dirty="0" smtClean="0">
                <a:solidFill>
                  <a:srgbClr val="FFFF9A"/>
                </a:solidFill>
                <a:latin typeface="Arial"/>
                <a:cs typeface="Arial"/>
              </a:rPr>
              <a:t>a</a:t>
            </a:r>
            <a:r>
              <a:rPr lang="en-US" sz="1600" i="1" spc="-10" dirty="0" smtClean="0">
                <a:solidFill>
                  <a:srgbClr val="FFFF9A"/>
                </a:solidFill>
                <a:latin typeface="Arial"/>
                <a:cs typeface="Arial"/>
              </a:rPr>
              <a:t>r</a:t>
            </a:r>
            <a:r>
              <a:rPr lang="en-US" sz="1600" i="1" spc="-370" dirty="0" smtClean="0">
                <a:solidFill>
                  <a:srgbClr val="FFFF9A"/>
                </a:solidFill>
                <a:latin typeface="Arial"/>
                <a:cs typeface="Arial"/>
              </a:rPr>
              <a:t> </a:t>
            </a:r>
            <a:r>
              <a:rPr lang="en-US" sz="1600" i="1" spc="-10" dirty="0" smtClean="0">
                <a:solidFill>
                  <a:srgbClr val="FFFF9A"/>
                </a:solidFill>
                <a:latin typeface="Arial"/>
                <a:cs typeface="Arial"/>
              </a:rPr>
              <a:t>t</a:t>
            </a:r>
            <a:r>
              <a:rPr lang="en-US" sz="1600" i="1" spc="-325" dirty="0" smtClean="0">
                <a:solidFill>
                  <a:srgbClr val="FFFF9A"/>
                </a:solidFill>
                <a:latin typeface="Arial"/>
                <a:cs typeface="Arial"/>
              </a:rPr>
              <a:t> </a:t>
            </a:r>
            <a:r>
              <a:rPr lang="en-US" sz="1600" i="1" spc="-10" dirty="0" smtClean="0">
                <a:solidFill>
                  <a:srgbClr val="FFFF9A"/>
                </a:solidFill>
                <a:latin typeface="Arial"/>
                <a:cs typeface="Arial"/>
              </a:rPr>
              <a:t>s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768497" y="3581400"/>
            <a:ext cx="99450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>
                <a:solidFill>
                  <a:schemeClr val="bg2">
                    <a:lumMod val="10000"/>
                  </a:schemeClr>
                </a:solidFill>
              </a:rPr>
              <a:t>Swiss cheese</a:t>
            </a:r>
          </a:p>
        </p:txBody>
      </p:sp>
    </p:spTree>
    <p:extLst>
      <p:ext uri="{BB962C8B-B14F-4D97-AF65-F5344CB8AC3E}">
        <p14:creationId xmlns:p14="http://schemas.microsoft.com/office/powerpoint/2010/main" xmlns="" val="2562827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3" descr="IMG_0902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4800" y="1143000"/>
            <a:ext cx="8350309" cy="4429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22668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 descr="C:\Users\HP\Desktop\vsd\vsd-conduction-system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9200" y="228600"/>
            <a:ext cx="6705600" cy="6435684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xmlns="" val="3104254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z="3600" dirty="0"/>
          </a:p>
        </p:txBody>
      </p:sp>
      <p:sp>
        <p:nvSpPr>
          <p:cNvPr id="8" name="TextBox 7"/>
          <p:cNvSpPr txBox="1"/>
          <p:nvPr/>
        </p:nvSpPr>
        <p:spPr>
          <a:xfrm>
            <a:off x="152400" y="6397823"/>
            <a:ext cx="38651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r>
              <a:rPr lang="en-GB" sz="1400" dirty="0" smtClean="0">
                <a:latin typeface="Arial" charset="0"/>
              </a:rPr>
              <a:t>Kumar K et al.</a:t>
            </a:r>
            <a:r>
              <a:rPr lang="en-GB" sz="1400" i="1" dirty="0" smtClean="0">
                <a:latin typeface="Arial" charset="0"/>
              </a:rPr>
              <a:t> Circulation</a:t>
            </a:r>
            <a:r>
              <a:rPr lang="en-GB" sz="1400" dirty="0" smtClean="0">
                <a:latin typeface="Arial" charset="0"/>
              </a:rPr>
              <a:t>. 1997;95:1207-1213</a:t>
            </a:r>
            <a:endParaRPr lang="en-GB" sz="1400" dirty="0">
              <a:latin typeface="Arial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6200" y="4812268"/>
            <a:ext cx="3962400" cy="64633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tx1"/>
                </a:solidFill>
              </a:rPr>
              <a:t>Location of </a:t>
            </a:r>
            <a:r>
              <a:rPr lang="en-US" b="1" dirty="0" err="1" smtClean="0">
                <a:solidFill>
                  <a:schemeClr val="tx1"/>
                </a:solidFill>
              </a:rPr>
              <a:t>septal</a:t>
            </a:r>
            <a:r>
              <a:rPr lang="en-US" b="1" dirty="0" smtClean="0">
                <a:solidFill>
                  <a:schemeClr val="tx1"/>
                </a:solidFill>
              </a:rPr>
              <a:t> and  Moderator band </a:t>
            </a:r>
            <a:endParaRPr lang="en-US" b="1" dirty="0">
              <a:solidFill>
                <a:schemeClr val="tx1"/>
              </a:solidFill>
            </a:endParaRPr>
          </a:p>
        </p:txBody>
      </p:sp>
      <p:pic>
        <p:nvPicPr>
          <p:cNvPr id="10" name="Picture 2" descr="C:\Users\HP\Desktop\vsd\screen-shot-2012-09-08-at-6-39-49-pm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23407" y="2181326"/>
            <a:ext cx="4497185" cy="3125585"/>
          </a:xfrm>
          <a:prstGeom prst="rect">
            <a:avLst/>
          </a:prstGeom>
          <a:solidFill>
            <a:srgbClr val="FF0000"/>
          </a:solidFill>
          <a:ln w="3810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xmlns="" val="422098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Hemodynamic classification 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754563"/>
          </a:xfrm>
        </p:spPr>
        <p:txBody>
          <a:bodyPr>
            <a:normAutofit fontScale="92500" lnSpcReduction="10000"/>
          </a:bodyPr>
          <a:lstStyle/>
          <a:p>
            <a:r>
              <a:rPr lang="en-US" sz="2400" dirty="0" smtClean="0"/>
              <a:t>Restrictive-   resistance that limits the shunt at the site of VSD</a:t>
            </a:r>
          </a:p>
          <a:p>
            <a:pPr>
              <a:buNone/>
            </a:pPr>
            <a:r>
              <a:rPr lang="en-US" sz="2400" dirty="0" smtClean="0"/>
              <a:t>                             LVSP &gt; RVSP</a:t>
            </a:r>
          </a:p>
          <a:p>
            <a:pPr>
              <a:buNone/>
            </a:pPr>
            <a:r>
              <a:rPr lang="en-US" sz="2400" dirty="0" smtClean="0"/>
              <a:t>                             </a:t>
            </a:r>
            <a:r>
              <a:rPr lang="en-US" sz="2400" dirty="0" err="1" smtClean="0"/>
              <a:t>Qp</a:t>
            </a:r>
            <a:r>
              <a:rPr lang="en-US" sz="2400" dirty="0" smtClean="0"/>
              <a:t> / Qs &lt;1.4</a:t>
            </a:r>
          </a:p>
          <a:p>
            <a:r>
              <a:rPr lang="en-US" sz="2400" dirty="0" smtClean="0"/>
              <a:t>Moderately restrictive - RVSP high, but less than LVSP</a:t>
            </a:r>
          </a:p>
          <a:p>
            <a:pPr>
              <a:buNone/>
            </a:pPr>
            <a:r>
              <a:rPr lang="en-US" sz="2400" dirty="0" smtClean="0"/>
              <a:t>                                              - </a:t>
            </a:r>
            <a:r>
              <a:rPr lang="en-US" sz="2400" dirty="0" err="1" smtClean="0"/>
              <a:t>Qp</a:t>
            </a:r>
            <a:r>
              <a:rPr lang="en-US" sz="2400" dirty="0" smtClean="0"/>
              <a:t>/Qs 1.4-2.2</a:t>
            </a:r>
          </a:p>
          <a:p>
            <a:pPr marL="342900" lvl="2" indent="-342900"/>
            <a:r>
              <a:rPr lang="en-US" dirty="0" smtClean="0"/>
              <a:t>Non restrictive -Shunt not limited at the site of defect</a:t>
            </a:r>
          </a:p>
          <a:p>
            <a:pPr marL="342900" lvl="2" indent="-342900">
              <a:buNone/>
            </a:pPr>
            <a:r>
              <a:rPr lang="en-US" dirty="0" smtClean="0"/>
              <a:t>                                   RVSP , LVSP, PA , Aortic systolic pressures equal</a:t>
            </a:r>
          </a:p>
          <a:p>
            <a:pPr>
              <a:buNone/>
            </a:pPr>
            <a:r>
              <a:rPr lang="en-US" sz="2400" dirty="0" smtClean="0"/>
              <a:t>                                   </a:t>
            </a:r>
            <a:r>
              <a:rPr lang="en-US" sz="2400" dirty="0" err="1" smtClean="0"/>
              <a:t>Qp</a:t>
            </a:r>
            <a:r>
              <a:rPr lang="en-US" sz="2400" dirty="0" smtClean="0"/>
              <a:t>/Qs &gt;2.2</a:t>
            </a:r>
          </a:p>
          <a:p>
            <a:pPr>
              <a:buNone/>
            </a:pPr>
            <a:r>
              <a:rPr lang="en-US" sz="2400" dirty="0" smtClean="0"/>
              <a:t>                                   Flow determined by PVR</a:t>
            </a:r>
          </a:p>
          <a:p>
            <a:pPr>
              <a:buNone/>
            </a:pPr>
            <a:r>
              <a:rPr lang="en-US" sz="2400" dirty="0" err="1" smtClean="0">
                <a:sym typeface="Wingdings" pitchFamily="2" charset="2"/>
              </a:rPr>
              <a:t>Eisenmenger</a:t>
            </a:r>
            <a:r>
              <a:rPr lang="en-US" sz="2400" dirty="0" smtClean="0">
                <a:sym typeface="Wingdings" pitchFamily="2" charset="2"/>
              </a:rPr>
              <a:t> VSD : Irreversible pulmonary HTN and shunt may be zero     </a:t>
            </a:r>
          </a:p>
          <a:p>
            <a:pPr>
              <a:buNone/>
            </a:pPr>
            <a:r>
              <a:rPr lang="en-US" sz="2400" dirty="0" smtClean="0">
                <a:sym typeface="Wingdings" pitchFamily="2" charset="2"/>
              </a:rPr>
              <a:t>                                   or reversed (i.e. RL) </a:t>
            </a:r>
            <a:endParaRPr lang="en-US" sz="2400" dirty="0" smtClean="0"/>
          </a:p>
          <a:p>
            <a:pPr>
              <a:buNone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xmlns="" val="1212524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tx1"/>
                </a:solidFill>
              </a:rPr>
              <a:t>SIZING THE VSD</a:t>
            </a:r>
            <a:endParaRPr lang="en-US" b="1" dirty="0">
              <a:solidFill>
                <a:schemeClr val="tx1"/>
              </a:solidFill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305800" cy="3810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68600"/>
                <a:gridCol w="2768600"/>
                <a:gridCol w="2768600"/>
              </a:tblGrid>
              <a:tr h="889000">
                <a:tc>
                  <a:txBody>
                    <a:bodyPr/>
                    <a:lstStyle/>
                    <a:p>
                      <a:r>
                        <a:rPr lang="en-US" dirty="0" smtClean="0"/>
                        <a:t>Small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Moderate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Large</a:t>
                      </a:r>
                      <a:endParaRPr lang="en-US" dirty="0"/>
                    </a:p>
                  </a:txBody>
                  <a:tcPr/>
                </a:tc>
              </a:tr>
              <a:tr h="10160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&lt;1/3</a:t>
                      </a:r>
                      <a:r>
                        <a:rPr lang="en-US" baseline="30000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rd</a:t>
                      </a:r>
                      <a:r>
                        <a:rPr lang="en-US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 size of aortic valve</a:t>
                      </a:r>
                      <a:r>
                        <a:rPr lang="en-US" baseline="0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 annulus</a:t>
                      </a:r>
                      <a:endParaRPr lang="en-US" dirty="0" smtClean="0">
                        <a:solidFill>
                          <a:schemeClr val="accent3">
                            <a:lumMod val="50000"/>
                          </a:schemeClr>
                        </a:solidFill>
                      </a:endParaRPr>
                    </a:p>
                    <a:p>
                      <a:endParaRPr lang="en-US" dirty="0">
                        <a:solidFill>
                          <a:schemeClr val="accent3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&gt;33% to &lt; 50%</a:t>
                      </a:r>
                      <a:endParaRPr lang="en-US" dirty="0">
                        <a:solidFill>
                          <a:schemeClr val="accent3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&gt; 50%</a:t>
                      </a:r>
                      <a:endParaRPr lang="en-US" dirty="0"/>
                    </a:p>
                  </a:txBody>
                  <a:tcPr/>
                </a:tc>
              </a:tr>
              <a:tr h="10160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shunt limited by size of the defect</a:t>
                      </a:r>
                    </a:p>
                    <a:p>
                      <a:endParaRPr lang="en-US" dirty="0">
                        <a:solidFill>
                          <a:schemeClr val="accent3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 offer some resistance</a:t>
                      </a:r>
                      <a:endParaRPr lang="en-US" dirty="0">
                        <a:solidFill>
                          <a:schemeClr val="accent3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</a:t>
                      </a:r>
                      <a:r>
                        <a:rPr lang="en-US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no</a:t>
                      </a:r>
                      <a:r>
                        <a:rPr lang="en-US" baseline="0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 resistance</a:t>
                      </a:r>
                      <a:endParaRPr lang="en-US" dirty="0"/>
                    </a:p>
                  </a:txBody>
                  <a:tcPr/>
                </a:tc>
              </a:tr>
              <a:tr h="8890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&gt; 20 mmHg gradient across</a:t>
                      </a:r>
                      <a:r>
                        <a:rPr lang="en-US" baseline="0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 defect</a:t>
                      </a:r>
                      <a:endParaRPr lang="en-US" dirty="0">
                        <a:solidFill>
                          <a:schemeClr val="accent3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&lt; 20 mmHg gradient across</a:t>
                      </a:r>
                      <a:r>
                        <a:rPr lang="en-US" baseline="0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 defect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2759634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3" descr="IMG_0905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66800" y="838200"/>
            <a:ext cx="6844793" cy="5133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73105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oncourse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95000" t="-106500" r="5000" b="2065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484</TotalTime>
  <Words>2476</Words>
  <Application>Microsoft Office PowerPoint</Application>
  <PresentationFormat>On-screen Show (4:3)</PresentationFormat>
  <Paragraphs>441</Paragraphs>
  <Slides>83</Slides>
  <Notes>19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83</vt:i4>
      </vt:variant>
    </vt:vector>
  </HeadingPairs>
  <TitlesOfParts>
    <vt:vector size="84" baseType="lpstr">
      <vt:lpstr>Concourse</vt:lpstr>
      <vt:lpstr>ECHO ASSESSMENT OF VSD</vt:lpstr>
      <vt:lpstr>The History</vt:lpstr>
      <vt:lpstr>INTER VENTRICULAR SEPTUM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TYPES OF VSD</vt:lpstr>
      <vt:lpstr>Kirklin et al 1960</vt:lpstr>
      <vt:lpstr>Slide 16</vt:lpstr>
      <vt:lpstr>Slide 17</vt:lpstr>
      <vt:lpstr>Anderson et al</vt:lpstr>
      <vt:lpstr>Slide 19</vt:lpstr>
      <vt:lpstr>Society for Thoracic Surgery and the European Association for Cardiothoracic Surgery classification (2000)</vt:lpstr>
      <vt:lpstr>2-D Echo/Color Doppler Assessment of VSD</vt:lpstr>
      <vt:lpstr>Slide 22</vt:lpstr>
      <vt:lpstr>2-D ECHO location of various VSD</vt:lpstr>
      <vt:lpstr>? Membranous VSD ?? Perimembranous VSD ??? Paramembranous VSD</vt:lpstr>
      <vt:lpstr>Perimembranous VSD</vt:lpstr>
      <vt:lpstr>Perimembranous Defect</vt:lpstr>
      <vt:lpstr>Perimembranous VSD</vt:lpstr>
      <vt:lpstr>Slide 28</vt:lpstr>
      <vt:lpstr>Trabecular Defects</vt:lpstr>
      <vt:lpstr>Trabecular VSD</vt:lpstr>
      <vt:lpstr>Inlet defects</vt:lpstr>
      <vt:lpstr>Inlet VSD</vt:lpstr>
      <vt:lpstr>Slide 33</vt:lpstr>
      <vt:lpstr>Inlet VSD + OP-ASD AVCD</vt:lpstr>
      <vt:lpstr>Outlet defects</vt:lpstr>
      <vt:lpstr>Slide 36</vt:lpstr>
      <vt:lpstr>Slide 37</vt:lpstr>
      <vt:lpstr>Outlet VSD Supra cristal Restrictive</vt:lpstr>
      <vt:lpstr>Slide 39</vt:lpstr>
      <vt:lpstr>Aortic Regurgitation</vt:lpstr>
      <vt:lpstr>Ventricular Septal Aneurysms</vt:lpstr>
      <vt:lpstr>Ventricular Septal aneurysm Residual Shunting +</vt:lpstr>
      <vt:lpstr>Slide 43</vt:lpstr>
      <vt:lpstr>Gerbode Defect</vt:lpstr>
      <vt:lpstr>Classification of Gerbode</vt:lpstr>
      <vt:lpstr>Slide 46</vt:lpstr>
      <vt:lpstr>Gerbode Defect</vt:lpstr>
      <vt:lpstr>cs</vt:lpstr>
      <vt:lpstr>Slide 49</vt:lpstr>
      <vt:lpstr>Slide 50</vt:lpstr>
      <vt:lpstr>Doppler Imaging</vt:lpstr>
      <vt:lpstr>Slide 52</vt:lpstr>
      <vt:lpstr>Slide 53</vt:lpstr>
      <vt:lpstr>Doppler Measurements</vt:lpstr>
      <vt:lpstr>Shunt Quantification</vt:lpstr>
      <vt:lpstr>TEE in VSD</vt:lpstr>
      <vt:lpstr>Slide 57</vt:lpstr>
      <vt:lpstr>Slide 58</vt:lpstr>
      <vt:lpstr>Slide 59</vt:lpstr>
      <vt:lpstr>Echo criteria for patients selection for transcatheter VSD closure</vt:lpstr>
      <vt:lpstr>3-D ECHO in VSD</vt:lpstr>
      <vt:lpstr>Slide 62</vt:lpstr>
      <vt:lpstr>Slide 63</vt:lpstr>
      <vt:lpstr>Slide 64</vt:lpstr>
      <vt:lpstr>Slide 65</vt:lpstr>
      <vt:lpstr>Small apical muscular VSD on 3-dimensional echocardiographic image</vt:lpstr>
      <vt:lpstr>Associated Lesions:  Ventricular septal aneurysm</vt:lpstr>
      <vt:lpstr>Slide 68</vt:lpstr>
      <vt:lpstr>Spontaneous partial closure of perimembranous VSD  by aneurysm formation</vt:lpstr>
      <vt:lpstr>Gerbode defect</vt:lpstr>
      <vt:lpstr>Slide 71</vt:lpstr>
      <vt:lpstr>Slide 72</vt:lpstr>
      <vt:lpstr>Gerbode defect (inverted images) </vt:lpstr>
      <vt:lpstr>Aortic regurgitation</vt:lpstr>
      <vt:lpstr>Slide 75</vt:lpstr>
      <vt:lpstr>Take Home Message</vt:lpstr>
      <vt:lpstr>Slide 77</vt:lpstr>
      <vt:lpstr>References</vt:lpstr>
      <vt:lpstr>V e n t r icu la r Se p t a l D e f e ct </vt:lpstr>
      <vt:lpstr>Slide 80</vt:lpstr>
      <vt:lpstr>Slide 81</vt:lpstr>
      <vt:lpstr>Hemodynamic classification </vt:lpstr>
      <vt:lpstr>SIZING THE VSD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ECHO ASSESSMENT OF VSD</dc:title>
  <dc:creator>DR.VIGNESH</dc:creator>
  <cp:lastModifiedBy>DR.VIGNESH</cp:lastModifiedBy>
  <cp:revision>55</cp:revision>
  <dcterms:created xsi:type="dcterms:W3CDTF">2006-08-16T00:00:00Z</dcterms:created>
  <dcterms:modified xsi:type="dcterms:W3CDTF">2018-10-25T11:51:26Z</dcterms:modified>
</cp:coreProperties>
</file>